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226080" y="14659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5720" y="1927440"/>
            <a:ext cx="2807640" cy="2239920"/>
          </a:xfrm>
          <a:prstGeom prst="rect">
            <a:avLst/>
          </a:prstGeom>
          <a:ln>
            <a:noFill/>
          </a:ln>
        </p:spPr>
      </p:pic>
      <p:pic>
        <p:nvPicPr>
          <p:cNvPr id="38" name="" descr=""/>
          <p:cNvPicPr/>
          <p:nvPr/>
        </p:nvPicPr>
        <p:blipFill>
          <a:blip r:embed="rId3"/>
          <a:stretch/>
        </p:blipFill>
        <p:spPr>
          <a:xfrm>
            <a:off x="225720" y="1927440"/>
            <a:ext cx="2807640" cy="2239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45" name="PlaceHolder 2"/>
          <p:cNvSpPr>
            <a:spLocks noGrp="1"/>
          </p:cNvSpPr>
          <p:nvPr>
            <p:ph type="subTitle"/>
          </p:nvPr>
        </p:nvSpPr>
        <p:spPr>
          <a:xfrm>
            <a:off x="226080" y="1465920"/>
            <a:ext cx="2807640" cy="3163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226080" y="357840"/>
            <a:ext cx="2807640" cy="44186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226080" y="1465920"/>
            <a:ext cx="2807640" cy="3163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226080" y="14659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72" name="PlaceHolder 5"/>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74"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pic>
        <p:nvPicPr>
          <p:cNvPr id="76" name="" descr=""/>
          <p:cNvPicPr/>
          <p:nvPr/>
        </p:nvPicPr>
        <p:blipFill>
          <a:blip r:embed="rId2"/>
          <a:stretch/>
        </p:blipFill>
        <p:spPr>
          <a:xfrm>
            <a:off x="225720" y="1927440"/>
            <a:ext cx="2807640" cy="2239920"/>
          </a:xfrm>
          <a:prstGeom prst="rect">
            <a:avLst/>
          </a:prstGeom>
          <a:ln>
            <a:noFill/>
          </a:ln>
        </p:spPr>
      </p:pic>
      <p:pic>
        <p:nvPicPr>
          <p:cNvPr id="77" name="" descr=""/>
          <p:cNvPicPr/>
          <p:nvPr/>
        </p:nvPicPr>
        <p:blipFill>
          <a:blip r:embed="rId3"/>
          <a:stretch/>
        </p:blipFill>
        <p:spPr>
          <a:xfrm>
            <a:off x="225720" y="1927440"/>
            <a:ext cx="2807640" cy="2239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82" name="PlaceHolder 2"/>
          <p:cNvSpPr>
            <a:spLocks noGrp="1"/>
          </p:cNvSpPr>
          <p:nvPr>
            <p:ph type="subTitle"/>
          </p:nvPr>
        </p:nvSpPr>
        <p:spPr>
          <a:xfrm>
            <a:off x="226080" y="1465920"/>
            <a:ext cx="2807640" cy="3163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86"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87" name="PlaceHolder 3"/>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226080" y="357840"/>
            <a:ext cx="2807640" cy="44186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91"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92" name="PlaceHolder 3"/>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93" name="PlaceHolder 4"/>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226080" y="14659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8"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09" name="PlaceHolder 5"/>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12" name="PlaceHolder 3"/>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pic>
        <p:nvPicPr>
          <p:cNvPr id="113" name="" descr=""/>
          <p:cNvPicPr/>
          <p:nvPr/>
        </p:nvPicPr>
        <p:blipFill>
          <a:blip r:embed="rId2"/>
          <a:stretch/>
        </p:blipFill>
        <p:spPr>
          <a:xfrm>
            <a:off x="225720" y="1927440"/>
            <a:ext cx="2807640" cy="2239920"/>
          </a:xfrm>
          <a:prstGeom prst="rect">
            <a:avLst/>
          </a:prstGeom>
          <a:ln>
            <a:noFill/>
          </a:ln>
        </p:spPr>
      </p:pic>
      <p:pic>
        <p:nvPicPr>
          <p:cNvPr id="114" name="" descr=""/>
          <p:cNvPicPr/>
          <p:nvPr/>
        </p:nvPicPr>
        <p:blipFill>
          <a:blip r:embed="rId3"/>
          <a:stretch/>
        </p:blipFill>
        <p:spPr>
          <a:xfrm>
            <a:off x="225720" y="1927440"/>
            <a:ext cx="2807640" cy="22399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22" name="PlaceHolder 2"/>
          <p:cNvSpPr>
            <a:spLocks noGrp="1"/>
          </p:cNvSpPr>
          <p:nvPr>
            <p:ph type="subTitle"/>
          </p:nvPr>
        </p:nvSpPr>
        <p:spPr>
          <a:xfrm>
            <a:off x="226080" y="1465920"/>
            <a:ext cx="2807640" cy="3163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226080" y="357840"/>
            <a:ext cx="2807640" cy="44186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226080" y="14659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pic>
        <p:nvPicPr>
          <p:cNvPr id="153" name="" descr=""/>
          <p:cNvPicPr/>
          <p:nvPr/>
        </p:nvPicPr>
        <p:blipFill>
          <a:blip r:embed="rId2"/>
          <a:stretch/>
        </p:blipFill>
        <p:spPr>
          <a:xfrm>
            <a:off x="225720" y="1927440"/>
            <a:ext cx="2807640" cy="2239920"/>
          </a:xfrm>
          <a:prstGeom prst="rect">
            <a:avLst/>
          </a:prstGeom>
          <a:ln>
            <a:noFill/>
          </a:ln>
        </p:spPr>
      </p:pic>
      <p:pic>
        <p:nvPicPr>
          <p:cNvPr id="154" name="" descr=""/>
          <p:cNvPicPr/>
          <p:nvPr/>
        </p:nvPicPr>
        <p:blipFill>
          <a:blip r:embed="rId3"/>
          <a:stretch/>
        </p:blipFill>
        <p:spPr>
          <a:xfrm>
            <a:off x="225720" y="1927440"/>
            <a:ext cx="2807640" cy="22399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61" name="PlaceHolder 2"/>
          <p:cNvSpPr>
            <a:spLocks noGrp="1"/>
          </p:cNvSpPr>
          <p:nvPr>
            <p:ph type="subTitle"/>
          </p:nvPr>
        </p:nvSpPr>
        <p:spPr>
          <a:xfrm>
            <a:off x="226080" y="1465920"/>
            <a:ext cx="2807640" cy="316332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63"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65"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66" name="PlaceHolder 3"/>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226080" y="357840"/>
            <a:ext cx="2807640" cy="44186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70"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1" name="PlaceHolder 3"/>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2" name="PlaceHolder 4"/>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74"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5"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6"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78"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9"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80" name="PlaceHolder 4"/>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82" name="PlaceHolder 2"/>
          <p:cNvSpPr>
            <a:spLocks noGrp="1"/>
          </p:cNvSpPr>
          <p:nvPr>
            <p:ph type="body"/>
          </p:nvPr>
        </p:nvSpPr>
        <p:spPr>
          <a:xfrm>
            <a:off x="226080" y="14659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83" name="PlaceHolder 3"/>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87"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88" name="PlaceHolder 5"/>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26080" y="357840"/>
            <a:ext cx="2807640" cy="4418640"/>
          </a:xfrm>
          <a:prstGeom prst="rect">
            <a:avLst/>
          </a:prstGeom>
        </p:spPr>
        <p:txBody>
          <a:bodyPr lIns="0" rIns="0" tIns="0" bIns="0" anchor="ctr"/>
          <a:p>
            <a:pPr algn="ctr"/>
            <a:endParaRPr b="0" lang="en-IN"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90" name="PlaceHolder 2"/>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91" name="PlaceHolder 3"/>
          <p:cNvSpPr>
            <a:spLocks noGrp="1"/>
          </p:cNvSpPr>
          <p:nvPr>
            <p:ph type="body"/>
          </p:nvPr>
        </p:nvSpPr>
        <p:spPr>
          <a:xfrm>
            <a:off x="226080" y="1465920"/>
            <a:ext cx="280764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pic>
        <p:nvPicPr>
          <p:cNvPr id="192" name="" descr=""/>
          <p:cNvPicPr/>
          <p:nvPr/>
        </p:nvPicPr>
        <p:blipFill>
          <a:blip r:embed="rId2"/>
          <a:stretch/>
        </p:blipFill>
        <p:spPr>
          <a:xfrm>
            <a:off x="225720" y="1927440"/>
            <a:ext cx="2807640" cy="2239920"/>
          </a:xfrm>
          <a:prstGeom prst="rect">
            <a:avLst/>
          </a:prstGeom>
          <a:ln>
            <a:noFill/>
          </a:ln>
        </p:spPr>
      </p:pic>
      <p:pic>
        <p:nvPicPr>
          <p:cNvPr id="193" name="" descr=""/>
          <p:cNvPicPr/>
          <p:nvPr/>
        </p:nvPicPr>
        <p:blipFill>
          <a:blip r:embed="rId3"/>
          <a:stretch/>
        </p:blipFill>
        <p:spPr>
          <a:xfrm>
            <a:off x="225720" y="1927440"/>
            <a:ext cx="2807640" cy="223992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22608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166464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226080" y="1465920"/>
            <a:ext cx="1369800" cy="316332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1664640" y="31183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26080" y="357840"/>
            <a:ext cx="2807640" cy="952920"/>
          </a:xfrm>
          <a:prstGeom prst="rect">
            <a:avLst/>
          </a:prstGeom>
        </p:spPr>
        <p:txBody>
          <a:bodyPr lIns="0" rIns="0" tIns="0" bIns="0" anchor="ctr"/>
          <a:p>
            <a:endParaRPr b="0" lang="en-IN" sz="1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22608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1664640" y="1465920"/>
            <a:ext cx="136980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226080" y="3118320"/>
            <a:ext cx="2807640" cy="1508760"/>
          </a:xfrm>
          <a:prstGeom prst="rect">
            <a:avLst/>
          </a:prstGeom>
        </p:spPr>
        <p:txBody>
          <a:bodyPr lIns="0" rIns="0" tIns="0" bIns="0"/>
          <a:p>
            <a:endParaRPr b="0" lang="en-IN"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0" name="CustomShape 1"/>
          <p:cNvSpPr/>
          <p:nvPr/>
        </p:nvSpPr>
        <p:spPr>
          <a:xfrm flipH="1">
            <a:off x="8246520" y="4245840"/>
            <a:ext cx="897120" cy="897120"/>
          </a:xfrm>
          <a:prstGeom prst="rtTriangle">
            <a:avLst/>
          </a:prstGeom>
          <a:solidFill>
            <a:schemeClr val="lt1"/>
          </a:solidFill>
          <a:ln>
            <a:noFill/>
          </a:ln>
        </p:spPr>
        <p:style>
          <a:lnRef idx="0"/>
          <a:fillRef idx="0"/>
          <a:effectRef idx="0"/>
          <a:fontRef idx="minor"/>
        </p:style>
      </p:sp>
      <p:sp>
        <p:nvSpPr>
          <p:cNvPr id="1" name="CustomShape 2"/>
          <p:cNvSpPr/>
          <p:nvPr/>
        </p:nvSpPr>
        <p:spPr>
          <a:xfrm flipH="1">
            <a:off x="8246520" y="4245840"/>
            <a:ext cx="897120" cy="897120"/>
          </a:xfrm>
          <a:prstGeom prst="round1Rect">
            <a:avLst>
              <a:gd name="adj" fmla="val 16667"/>
            </a:avLst>
          </a:prstGeom>
          <a:solidFill>
            <a:schemeClr val="lt1">
              <a:alpha val="68080"/>
            </a:schemeClr>
          </a:solidFill>
          <a:ln>
            <a:noFill/>
          </a:ln>
        </p:spPr>
        <p:style>
          <a:lnRef idx="0"/>
          <a:fillRef idx="0"/>
          <a:effectRef idx="0"/>
          <a:fontRef idx="minor"/>
        </p:style>
      </p:sp>
      <p:sp>
        <p:nvSpPr>
          <p:cNvPr id="2" name="PlaceHolder 3"/>
          <p:cNvSpPr>
            <a:spLocks noGrp="1"/>
          </p:cNvSpPr>
          <p:nvPr>
            <p:ph type="title"/>
          </p:nvPr>
        </p:nvSpPr>
        <p:spPr>
          <a:xfrm>
            <a:off x="390600" y="1819440"/>
            <a:ext cx="8221680" cy="933120"/>
          </a:xfrm>
          <a:prstGeom prst="rect">
            <a:avLst/>
          </a:prstGeom>
        </p:spPr>
        <p:txBody>
          <a:bodyPr tIns="91440" bIns="91440" anchor="b"/>
          <a:p>
            <a:endParaRPr b="0" lang="en-IN" sz="1400" spc="-1" strike="noStrike">
              <a:solidFill>
                <a:srgbClr val="000000"/>
              </a:solidFill>
              <a:uFill>
                <a:solidFill>
                  <a:srgbClr val="ffffff"/>
                </a:solidFill>
              </a:uFill>
              <a:latin typeface="Arial"/>
            </a:endParaRPr>
          </a:p>
        </p:txBody>
      </p:sp>
      <p:sp>
        <p:nvSpPr>
          <p:cNvPr id="3" name="PlaceHolder 4"/>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0199534A-F33B-4A53-98DC-49EB4EF4B8B7}" type="slidenum">
              <a:rPr b="0" lang="en-IN" sz="1000" spc="-1" strike="noStrike">
                <a:solidFill>
                  <a:srgbClr val="737373"/>
                </a:solidFill>
                <a:uFill>
                  <a:solidFill>
                    <a:srgbClr val="ffffff"/>
                  </a:solidFill>
                </a:uFill>
                <a:latin typeface="Roboto"/>
                <a:ea typeface="Roboto"/>
              </a:rPr>
              <a:t>23</a:t>
            </a:fld>
            <a:endParaRPr b="0" lang="en-IN"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IN" sz="1400" spc="-1" strike="noStrike">
                <a:solidFill>
                  <a:srgbClr val="000000"/>
                </a:solidFill>
                <a:uFill>
                  <a:solidFill>
                    <a:srgbClr val="ffffff"/>
                  </a:solidFill>
                </a:uFill>
                <a:latin typeface="Arial"/>
              </a:rPr>
              <a:t>Click to edit the outline text format</a:t>
            </a:r>
            <a:endParaRPr b="0" lang="en-IN"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400" spc="-1" strike="noStrike">
                <a:solidFill>
                  <a:srgbClr val="000000"/>
                </a:solidFill>
                <a:uFill>
                  <a:solidFill>
                    <a:srgbClr val="ffffff"/>
                  </a:solidFill>
                </a:uFill>
                <a:latin typeface="Arial"/>
              </a:rPr>
              <a:t>Second Outline Level</a:t>
            </a:r>
            <a:endParaRPr b="0" lang="en-IN"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400" spc="-1" strike="noStrike">
                <a:solidFill>
                  <a:srgbClr val="000000"/>
                </a:solidFill>
                <a:uFill>
                  <a:solidFill>
                    <a:srgbClr val="ffffff"/>
                  </a:solidFill>
                </a:uFill>
                <a:latin typeface="Arial"/>
              </a:rPr>
              <a:t>Third Outline Level</a:t>
            </a:r>
            <a:endParaRPr b="0" lang="en-IN"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400" spc="-1" strike="noStrike">
                <a:solidFill>
                  <a:srgbClr val="000000"/>
                </a:solidFill>
                <a:uFill>
                  <a:solidFill>
                    <a:srgbClr val="ffffff"/>
                  </a:solidFill>
                </a:uFill>
                <a:latin typeface="Arial"/>
              </a:rPr>
              <a:t>Fourth Outline Level</a:t>
            </a:r>
            <a:endParaRPr b="0" lang="en-IN"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39" name="CustomShape 1"/>
          <p:cNvSpPr/>
          <p:nvPr/>
        </p:nvSpPr>
        <p:spPr>
          <a:xfrm flipH="1" rot="10800000">
            <a:off x="9143280" y="5143680"/>
            <a:ext cx="9143640" cy="3457080"/>
          </a:xfrm>
          <a:prstGeom prst="rect">
            <a:avLst/>
          </a:prstGeom>
          <a:solidFill>
            <a:schemeClr val="accent4"/>
          </a:solidFill>
          <a:ln>
            <a:noFill/>
          </a:ln>
        </p:spPr>
        <p:style>
          <a:lnRef idx="0"/>
          <a:fillRef idx="0"/>
          <a:effectRef idx="0"/>
          <a:fontRef idx="minor"/>
        </p:style>
      </p:sp>
      <p:sp>
        <p:nvSpPr>
          <p:cNvPr id="40" name="CustomShape 2"/>
          <p:cNvSpPr/>
          <p:nvPr/>
        </p:nvSpPr>
        <p:spPr>
          <a:xfrm>
            <a:off x="0" y="1685880"/>
            <a:ext cx="9143640" cy="108360"/>
          </a:xfrm>
          <a:prstGeom prst="rect">
            <a:avLst/>
          </a:prstGeom>
          <a:gradFill>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41" name="PlaceHolder 3"/>
          <p:cNvSpPr>
            <a:spLocks noGrp="1"/>
          </p:cNvSpPr>
          <p:nvPr>
            <p:ph type="title"/>
          </p:nvPr>
        </p:nvSpPr>
        <p:spPr>
          <a:xfrm>
            <a:off x="471960" y="738720"/>
            <a:ext cx="8221680" cy="767520"/>
          </a:xfrm>
          <a:prstGeom prst="rect">
            <a:avLst/>
          </a:prstGeom>
        </p:spPr>
        <p:txBody>
          <a:bodyPr tIns="91440" bIns="91440" anchor="b"/>
          <a:p>
            <a:endParaRPr b="0" lang="en-IN" sz="1400" spc="-1" strike="noStrike">
              <a:solidFill>
                <a:srgbClr val="000000"/>
              </a:solidFill>
              <a:uFill>
                <a:solidFill>
                  <a:srgbClr val="ffffff"/>
                </a:solidFill>
              </a:uFill>
              <a:latin typeface="Arial"/>
            </a:endParaRPr>
          </a:p>
        </p:txBody>
      </p:sp>
      <p:sp>
        <p:nvSpPr>
          <p:cNvPr id="42" name="PlaceHolder 4"/>
          <p:cNvSpPr>
            <a:spLocks noGrp="1"/>
          </p:cNvSpPr>
          <p:nvPr>
            <p:ph type="body"/>
          </p:nvPr>
        </p:nvSpPr>
        <p:spPr>
          <a:xfrm>
            <a:off x="471960" y="1919160"/>
            <a:ext cx="8221680" cy="2709720"/>
          </a:xfrm>
          <a:prstGeom prst="rect">
            <a:avLst/>
          </a:prstGeom>
        </p:spPr>
        <p:txBody>
          <a:bodyPr tIns="91440" bIns="91440"/>
          <a:p>
            <a:pPr marL="432000" indent="-324000">
              <a:buClr>
                <a:srgbClr val="000000"/>
              </a:buClr>
              <a:buSzPct val="45000"/>
              <a:buFont typeface="Wingdings" charset="2"/>
              <a:buChar char=""/>
            </a:pPr>
            <a:r>
              <a:rPr b="0" lang="en-IN" sz="1800" spc="-1" strike="noStrike">
                <a:solidFill>
                  <a:srgbClr val="000000"/>
                </a:solidFill>
                <a:uFill>
                  <a:solidFill>
                    <a:srgbClr val="ffffff"/>
                  </a:solidFill>
                </a:uFill>
                <a:latin typeface="Arial"/>
              </a:rPr>
              <a:t>Click to edit the outline text format</a:t>
            </a:r>
            <a:endParaRPr b="0" lang="en-IN"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800" spc="-1" strike="noStrike">
                <a:solidFill>
                  <a:srgbClr val="000000"/>
                </a:solidFill>
                <a:uFill>
                  <a:solidFill>
                    <a:srgbClr val="ffffff"/>
                  </a:solidFill>
                </a:uFill>
                <a:latin typeface="Arial"/>
              </a:rPr>
              <a:t>Second Outline Level</a:t>
            </a:r>
            <a:endParaRPr b="0" lang="en-IN"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800" spc="-1" strike="noStrike">
                <a:solidFill>
                  <a:srgbClr val="000000"/>
                </a:solidFill>
                <a:uFill>
                  <a:solidFill>
                    <a:srgbClr val="ffffff"/>
                  </a:solidFill>
                </a:uFill>
                <a:latin typeface="Arial"/>
              </a:rPr>
              <a:t>Third Outline Level</a:t>
            </a:r>
            <a:endParaRPr b="0" lang="en-IN"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800" spc="-1" strike="noStrike">
                <a:solidFill>
                  <a:srgbClr val="000000"/>
                </a:solidFill>
                <a:uFill>
                  <a:solidFill>
                    <a:srgbClr val="ffffff"/>
                  </a:solidFill>
                </a:uFill>
                <a:latin typeface="Arial"/>
              </a:rPr>
              <a:t>Fourth Outline Level</a:t>
            </a:r>
            <a:endParaRPr b="0" lang="en-IN"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Fifth Outline Level</a:t>
            </a:r>
            <a:endParaRPr b="0" lang="en-IN"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Sixth Outline Level</a:t>
            </a:r>
            <a:endParaRPr b="0" lang="en-IN"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800" spc="-1" strike="noStrike">
                <a:solidFill>
                  <a:srgbClr val="000000"/>
                </a:solidFill>
                <a:uFill>
                  <a:solidFill>
                    <a:srgbClr val="ffffff"/>
                  </a:solidFill>
                </a:uFill>
                <a:latin typeface="Arial"/>
              </a:rPr>
              <a:t>Seventh Outline Level</a:t>
            </a:r>
            <a:endParaRPr b="0" lang="en-IN" sz="1800" spc="-1" strike="noStrike">
              <a:solidFill>
                <a:srgbClr val="000000"/>
              </a:solidFill>
              <a:uFill>
                <a:solidFill>
                  <a:srgbClr val="ffffff"/>
                </a:solidFill>
              </a:uFill>
              <a:latin typeface="Arial"/>
            </a:endParaRPr>
          </a:p>
        </p:txBody>
      </p:sp>
      <p:sp>
        <p:nvSpPr>
          <p:cNvPr id="43" name="PlaceHolder 5"/>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C2608793-1704-46E9-9633-C57EF12BB07F}" type="slidenum">
              <a:rPr b="0" lang="en-IN" sz="1000" spc="-1" strike="noStrike">
                <a:solidFill>
                  <a:srgbClr val="737373"/>
                </a:solidFill>
                <a:uFill>
                  <a:solidFill>
                    <a:srgbClr val="ffffff"/>
                  </a:solidFill>
                </a:uFill>
                <a:latin typeface="Roboto"/>
                <a:ea typeface="Roboto"/>
              </a:rPr>
              <a:t>1</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460800" y="2065320"/>
            <a:ext cx="8221680" cy="1012320"/>
          </a:xfrm>
          <a:prstGeom prst="rect">
            <a:avLst/>
          </a:prstGeom>
        </p:spPr>
        <p:txBody>
          <a:bodyPr tIns="91440" bIns="91440" anchor="ctr"/>
          <a:p>
            <a:endParaRPr b="0" lang="en-IN" sz="1400" spc="-1" strike="noStrike">
              <a:solidFill>
                <a:srgbClr val="000000"/>
              </a:solidFill>
              <a:uFill>
                <a:solidFill>
                  <a:srgbClr val="ffffff"/>
                </a:solidFill>
              </a:uFill>
              <a:latin typeface="Arial"/>
            </a:endParaRPr>
          </a:p>
        </p:txBody>
      </p:sp>
      <p:sp>
        <p:nvSpPr>
          <p:cNvPr id="79" name="PlaceHolder 2"/>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7A83F6C1-0936-4139-A219-4C4E84F5AD07}" type="slidenum">
              <a:rPr b="0" lang="en-IN" sz="1000" spc="-1" strike="noStrike">
                <a:solidFill>
                  <a:srgbClr val="ffffff"/>
                </a:solidFill>
                <a:uFill>
                  <a:solidFill>
                    <a:srgbClr val="ffffff"/>
                  </a:solidFill>
                </a:uFill>
                <a:latin typeface="Roboto"/>
                <a:ea typeface="Roboto"/>
              </a:rPr>
              <a:t>1</a:t>
            </a:fld>
            <a:endParaRPr b="0" lang="en-IN" sz="1400" spc="-1" strike="noStrike">
              <a:solidFill>
                <a:srgbClr val="000000"/>
              </a:solidFill>
              <a:uFill>
                <a:solidFill>
                  <a:srgbClr val="ffffff"/>
                </a:solidFill>
              </a:uFill>
              <a:latin typeface="Times New Roman"/>
            </a:endParaRPr>
          </a:p>
        </p:txBody>
      </p:sp>
      <p:sp>
        <p:nvSpPr>
          <p:cNvPr id="80" name="PlaceHolder 3"/>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IN" sz="1400" spc="-1" strike="noStrike">
                <a:solidFill>
                  <a:srgbClr val="000000"/>
                </a:solidFill>
                <a:uFill>
                  <a:solidFill>
                    <a:srgbClr val="ffffff"/>
                  </a:solidFill>
                </a:uFill>
                <a:latin typeface="Arial"/>
              </a:rPr>
              <a:t>Click to edit the outline text format</a:t>
            </a:r>
            <a:endParaRPr b="0" lang="en-IN"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400" spc="-1" strike="noStrike">
                <a:solidFill>
                  <a:srgbClr val="000000"/>
                </a:solidFill>
                <a:uFill>
                  <a:solidFill>
                    <a:srgbClr val="ffffff"/>
                  </a:solidFill>
                </a:uFill>
                <a:latin typeface="Arial"/>
              </a:rPr>
              <a:t>Second Outline Level</a:t>
            </a:r>
            <a:endParaRPr b="0" lang="en-IN"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400" spc="-1" strike="noStrike">
                <a:solidFill>
                  <a:srgbClr val="000000"/>
                </a:solidFill>
                <a:uFill>
                  <a:solidFill>
                    <a:srgbClr val="ffffff"/>
                  </a:solidFill>
                </a:uFill>
                <a:latin typeface="Arial"/>
              </a:rPr>
              <a:t>Third Outline Level</a:t>
            </a:r>
            <a:endParaRPr b="0" lang="en-IN"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400" spc="-1" strike="noStrike">
                <a:solidFill>
                  <a:srgbClr val="000000"/>
                </a:solidFill>
                <a:uFill>
                  <a:solidFill>
                    <a:srgbClr val="ffffff"/>
                  </a:solidFill>
                </a:uFill>
                <a:latin typeface="Arial"/>
              </a:rPr>
              <a:t>Fourth Outline Level</a:t>
            </a:r>
            <a:endParaRPr b="0" lang="en-IN"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Fifth Outline Level</a:t>
            </a:r>
            <a:endParaRPr b="0"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Sixth Outline Level</a:t>
            </a:r>
            <a:endParaRPr b="0"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2000" spc="-1" strike="noStrike">
                <a:solidFill>
                  <a:srgbClr val="000000"/>
                </a:solidFill>
                <a:uFill>
                  <a:solidFill>
                    <a:srgbClr val="ffffff"/>
                  </a:solidFill>
                </a:uFill>
                <a:latin typeface="Arial"/>
              </a:rPr>
              <a:t>Seventh Outline Level</a:t>
            </a:r>
            <a:endParaRPr b="0"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15" name="CustomShape 1"/>
          <p:cNvSpPr/>
          <p:nvPr/>
        </p:nvSpPr>
        <p:spPr>
          <a:xfrm flipH="1" rot="10800000">
            <a:off x="9143280" y="5143680"/>
            <a:ext cx="9143640" cy="3457080"/>
          </a:xfrm>
          <a:prstGeom prst="rect">
            <a:avLst/>
          </a:prstGeom>
          <a:solidFill>
            <a:schemeClr val="accent4"/>
          </a:solidFill>
          <a:ln>
            <a:noFill/>
          </a:ln>
        </p:spPr>
        <p:style>
          <a:lnRef idx="0"/>
          <a:fillRef idx="0"/>
          <a:effectRef idx="0"/>
          <a:fontRef idx="minor"/>
        </p:style>
      </p:sp>
      <p:sp>
        <p:nvSpPr>
          <p:cNvPr id="116" name="CustomShape 2"/>
          <p:cNvSpPr/>
          <p:nvPr/>
        </p:nvSpPr>
        <p:spPr>
          <a:xfrm>
            <a:off x="0" y="1685880"/>
            <a:ext cx="9143640" cy="108360"/>
          </a:xfrm>
          <a:prstGeom prst="rect">
            <a:avLst/>
          </a:prstGeom>
          <a:gradFill>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117" name="PlaceHolder 3"/>
          <p:cNvSpPr>
            <a:spLocks noGrp="1"/>
          </p:cNvSpPr>
          <p:nvPr>
            <p:ph type="title"/>
          </p:nvPr>
        </p:nvSpPr>
        <p:spPr>
          <a:xfrm>
            <a:off x="471960" y="738720"/>
            <a:ext cx="8221680" cy="767520"/>
          </a:xfrm>
          <a:prstGeom prst="rect">
            <a:avLst/>
          </a:prstGeom>
        </p:spPr>
        <p:txBody>
          <a:bodyPr tIns="91440" bIns="91440" anchor="b"/>
          <a:p>
            <a:endParaRPr b="0" lang="en-IN" sz="1400" spc="-1" strike="noStrike">
              <a:solidFill>
                <a:srgbClr val="000000"/>
              </a:solidFill>
              <a:uFill>
                <a:solidFill>
                  <a:srgbClr val="ffffff"/>
                </a:solidFill>
              </a:uFill>
              <a:latin typeface="Arial"/>
            </a:endParaRPr>
          </a:p>
        </p:txBody>
      </p:sp>
      <p:sp>
        <p:nvSpPr>
          <p:cNvPr id="118" name="PlaceHolder 4"/>
          <p:cNvSpPr>
            <a:spLocks noGrp="1"/>
          </p:cNvSpPr>
          <p:nvPr>
            <p:ph type="body"/>
          </p:nvPr>
        </p:nvSpPr>
        <p:spPr>
          <a:xfrm>
            <a:off x="471960" y="1919160"/>
            <a:ext cx="3999600" cy="2709720"/>
          </a:xfrm>
          <a:prstGeom prst="rect">
            <a:avLst/>
          </a:prstGeom>
        </p:spPr>
        <p:txBody>
          <a:bodyPr tIns="91440" bIns="91440"/>
          <a:p>
            <a:pPr marL="432000" indent="-324000">
              <a:buClr>
                <a:srgbClr val="000000"/>
              </a:buClr>
              <a:buSzPct val="45000"/>
              <a:buFont typeface="Wingdings" charset="2"/>
              <a:buChar char=""/>
            </a:pPr>
            <a:r>
              <a:rPr b="0" lang="en-IN" sz="1400" spc="-1" strike="noStrike">
                <a:solidFill>
                  <a:srgbClr val="000000"/>
                </a:solidFill>
                <a:uFill>
                  <a:solidFill>
                    <a:srgbClr val="ffffff"/>
                  </a:solidFill>
                </a:uFill>
                <a:latin typeface="Arial"/>
              </a:rPr>
              <a:t>Click to edit the outline text format</a:t>
            </a:r>
            <a:endParaRPr b="0" lang="en-IN"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400" spc="-1" strike="noStrike">
                <a:solidFill>
                  <a:srgbClr val="000000"/>
                </a:solidFill>
                <a:uFill>
                  <a:solidFill>
                    <a:srgbClr val="ffffff"/>
                  </a:solidFill>
                </a:uFill>
                <a:latin typeface="Arial"/>
              </a:rPr>
              <a:t>Second Outline Level</a:t>
            </a:r>
            <a:endParaRPr b="0" lang="en-IN"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400" spc="-1" strike="noStrike">
                <a:solidFill>
                  <a:srgbClr val="000000"/>
                </a:solidFill>
                <a:uFill>
                  <a:solidFill>
                    <a:srgbClr val="ffffff"/>
                  </a:solidFill>
                </a:uFill>
                <a:latin typeface="Arial"/>
              </a:rPr>
              <a:t>Third Outline Level</a:t>
            </a:r>
            <a:endParaRPr b="0" lang="en-IN"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400" spc="-1" strike="noStrike">
                <a:solidFill>
                  <a:srgbClr val="000000"/>
                </a:solidFill>
                <a:uFill>
                  <a:solidFill>
                    <a:srgbClr val="ffffff"/>
                  </a:solidFill>
                </a:uFill>
                <a:latin typeface="Arial"/>
              </a:rPr>
              <a:t>Fourth Outline Level</a:t>
            </a:r>
            <a:endParaRPr b="0" lang="en-IN"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Fifth Outline Level</a:t>
            </a:r>
            <a:endParaRPr b="0" lang="en-IN" sz="1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Sixth Outline Level</a:t>
            </a:r>
            <a:endParaRPr b="0" lang="en-IN" sz="14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Seventh Outline Level</a:t>
            </a:r>
            <a:endParaRPr b="0" lang="en-IN" sz="1400" spc="-1" strike="noStrike">
              <a:solidFill>
                <a:srgbClr val="000000"/>
              </a:solidFill>
              <a:uFill>
                <a:solidFill>
                  <a:srgbClr val="ffffff"/>
                </a:solidFill>
              </a:uFill>
              <a:latin typeface="Arial"/>
            </a:endParaRPr>
          </a:p>
        </p:txBody>
      </p:sp>
      <p:sp>
        <p:nvSpPr>
          <p:cNvPr id="119" name="PlaceHolder 5"/>
          <p:cNvSpPr>
            <a:spLocks noGrp="1"/>
          </p:cNvSpPr>
          <p:nvPr>
            <p:ph type="body"/>
          </p:nvPr>
        </p:nvSpPr>
        <p:spPr>
          <a:xfrm>
            <a:off x="4694400" y="1919160"/>
            <a:ext cx="3999600" cy="2709720"/>
          </a:xfrm>
          <a:prstGeom prst="rect">
            <a:avLst/>
          </a:prstGeom>
        </p:spPr>
        <p:txBody>
          <a:bodyPr tIns="91440" bIns="91440"/>
          <a:p>
            <a:pPr marL="432000" indent="-324000">
              <a:buClr>
                <a:srgbClr val="000000"/>
              </a:buClr>
              <a:buSzPct val="45000"/>
              <a:buFont typeface="Wingdings" charset="2"/>
              <a:buChar char=""/>
            </a:pPr>
            <a:r>
              <a:rPr b="0" lang="en-IN" sz="1400" spc="-1" strike="noStrike">
                <a:solidFill>
                  <a:srgbClr val="000000"/>
                </a:solidFill>
                <a:uFill>
                  <a:solidFill>
                    <a:srgbClr val="ffffff"/>
                  </a:solidFill>
                </a:uFill>
                <a:latin typeface="Arial"/>
              </a:rPr>
              <a:t>Click to edit the outline text format</a:t>
            </a:r>
            <a:endParaRPr b="0" lang="en-IN"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400" spc="-1" strike="noStrike">
                <a:solidFill>
                  <a:srgbClr val="000000"/>
                </a:solidFill>
                <a:uFill>
                  <a:solidFill>
                    <a:srgbClr val="ffffff"/>
                  </a:solidFill>
                </a:uFill>
                <a:latin typeface="Arial"/>
              </a:rPr>
              <a:t>Second Outline Level</a:t>
            </a:r>
            <a:endParaRPr b="0" lang="en-IN"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400" spc="-1" strike="noStrike">
                <a:solidFill>
                  <a:srgbClr val="000000"/>
                </a:solidFill>
                <a:uFill>
                  <a:solidFill>
                    <a:srgbClr val="ffffff"/>
                  </a:solidFill>
                </a:uFill>
                <a:latin typeface="Arial"/>
              </a:rPr>
              <a:t>Third Outline Level</a:t>
            </a:r>
            <a:endParaRPr b="0" lang="en-IN"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400" spc="-1" strike="noStrike">
                <a:solidFill>
                  <a:srgbClr val="000000"/>
                </a:solidFill>
                <a:uFill>
                  <a:solidFill>
                    <a:srgbClr val="ffffff"/>
                  </a:solidFill>
                </a:uFill>
                <a:latin typeface="Arial"/>
              </a:rPr>
              <a:t>Fourth Outline Level</a:t>
            </a:r>
            <a:endParaRPr b="0" lang="en-IN"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Fifth Outline Level</a:t>
            </a:r>
            <a:endParaRPr b="0" lang="en-IN" sz="14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Sixth Outline Level</a:t>
            </a:r>
            <a:endParaRPr b="0" lang="en-IN" sz="14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400" spc="-1" strike="noStrike">
                <a:solidFill>
                  <a:srgbClr val="000000"/>
                </a:solidFill>
                <a:uFill>
                  <a:solidFill>
                    <a:srgbClr val="ffffff"/>
                  </a:solidFill>
                </a:uFill>
                <a:latin typeface="Arial"/>
              </a:rPr>
              <a:t>Seventh Outline Level</a:t>
            </a:r>
            <a:endParaRPr b="0" lang="en-IN" sz="1400" spc="-1" strike="noStrike">
              <a:solidFill>
                <a:srgbClr val="000000"/>
              </a:solidFill>
              <a:uFill>
                <a:solidFill>
                  <a:srgbClr val="ffffff"/>
                </a:solidFill>
              </a:uFill>
              <a:latin typeface="Arial"/>
            </a:endParaRPr>
          </a:p>
        </p:txBody>
      </p:sp>
      <p:sp>
        <p:nvSpPr>
          <p:cNvPr id="120" name="PlaceHolder 6"/>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B92B7304-DEFE-4C23-B5BC-F05EF8AA4E63}" type="slidenum">
              <a:rPr b="0" lang="en-IN" sz="1000" spc="-1" strike="noStrike">
                <a:solidFill>
                  <a:srgbClr val="737373"/>
                </a:solidFill>
                <a:uFill>
                  <a:solidFill>
                    <a:srgbClr val="ffffff"/>
                  </a:solidFill>
                </a:uFill>
                <a:latin typeface="Roboto"/>
                <a:ea typeface="Roboto"/>
              </a:rPr>
              <a:t>1</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55" name="CustomShape 1"/>
          <p:cNvSpPr/>
          <p:nvPr/>
        </p:nvSpPr>
        <p:spPr>
          <a:xfrm flipH="1" rot="10800000">
            <a:off x="9143280" y="5143680"/>
            <a:ext cx="5866920" cy="5143320"/>
          </a:xfrm>
          <a:prstGeom prst="rect">
            <a:avLst/>
          </a:prstGeom>
          <a:solidFill>
            <a:schemeClr val="accent4"/>
          </a:solidFill>
          <a:ln>
            <a:noFill/>
          </a:ln>
        </p:spPr>
        <p:style>
          <a:lnRef idx="0"/>
          <a:fillRef idx="0"/>
          <a:effectRef idx="0"/>
          <a:fontRef idx="minor"/>
        </p:style>
      </p:sp>
      <p:sp>
        <p:nvSpPr>
          <p:cNvPr id="156" name="CustomShape 2"/>
          <p:cNvSpPr/>
          <p:nvPr/>
        </p:nvSpPr>
        <p:spPr>
          <a:xfrm rot="16200000">
            <a:off x="759240" y="2517840"/>
            <a:ext cx="5143320" cy="108360"/>
          </a:xfrm>
          <a:prstGeom prst="rect">
            <a:avLst/>
          </a:prstGeom>
          <a:gradFill>
            <a:gsLst>
              <a:gs pos="0">
                <a:srgbClr val="f9f9f9"/>
              </a:gs>
              <a:gs pos="36000">
                <a:srgbClr val="f9f9f9"/>
              </a:gs>
              <a:gs pos="80000">
                <a:srgbClr val="dedede"/>
              </a:gs>
              <a:gs pos="100000">
                <a:srgbClr val="999999"/>
              </a:gs>
            </a:gsLst>
            <a:lin ang="16200000"/>
          </a:gradFill>
          <a:ln>
            <a:noFill/>
          </a:ln>
        </p:spPr>
        <p:style>
          <a:lnRef idx="0"/>
          <a:fillRef idx="0"/>
          <a:effectRef idx="0"/>
          <a:fontRef idx="minor"/>
        </p:style>
      </p:sp>
      <p:sp>
        <p:nvSpPr>
          <p:cNvPr id="157" name="PlaceHolder 3"/>
          <p:cNvSpPr>
            <a:spLocks noGrp="1"/>
          </p:cNvSpPr>
          <p:nvPr>
            <p:ph type="title"/>
          </p:nvPr>
        </p:nvSpPr>
        <p:spPr>
          <a:xfrm>
            <a:off x="226080" y="357840"/>
            <a:ext cx="2807640" cy="952920"/>
          </a:xfrm>
          <a:prstGeom prst="rect">
            <a:avLst/>
          </a:prstGeom>
        </p:spPr>
        <p:txBody>
          <a:bodyPr tIns="91440" bIns="91440" anchor="b"/>
          <a:p>
            <a:endParaRPr b="0" lang="en-IN" sz="14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226080" y="1465920"/>
            <a:ext cx="2807640" cy="3163320"/>
          </a:xfrm>
          <a:prstGeom prst="rect">
            <a:avLst/>
          </a:prstGeom>
        </p:spPr>
        <p:txBody>
          <a:bodyPr tIns="91440" bIns="91440"/>
          <a:p>
            <a:pPr marL="432000" indent="-324000">
              <a:buClr>
                <a:srgbClr val="000000"/>
              </a:buClr>
              <a:buSzPct val="45000"/>
              <a:buFont typeface="Wingdings" charset="2"/>
              <a:buChar char=""/>
            </a:pPr>
            <a:r>
              <a:rPr b="0" lang="en-IN" sz="1200" spc="-1" strike="noStrike">
                <a:solidFill>
                  <a:srgbClr val="000000"/>
                </a:solidFill>
                <a:uFill>
                  <a:solidFill>
                    <a:srgbClr val="ffffff"/>
                  </a:solidFill>
                </a:uFill>
                <a:latin typeface="Arial"/>
              </a:rPr>
              <a:t>Click to edit the outline text format</a:t>
            </a:r>
            <a:endParaRPr b="0" lang="en-IN" sz="1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IN" sz="1200" spc="-1" strike="noStrike">
                <a:solidFill>
                  <a:srgbClr val="000000"/>
                </a:solidFill>
                <a:uFill>
                  <a:solidFill>
                    <a:srgbClr val="ffffff"/>
                  </a:solidFill>
                </a:uFill>
                <a:latin typeface="Arial"/>
              </a:rPr>
              <a:t>Second Outline Level</a:t>
            </a:r>
            <a:endParaRPr b="0" lang="en-IN" sz="12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IN" sz="1200" spc="-1" strike="noStrike">
                <a:solidFill>
                  <a:srgbClr val="000000"/>
                </a:solidFill>
                <a:uFill>
                  <a:solidFill>
                    <a:srgbClr val="ffffff"/>
                  </a:solidFill>
                </a:uFill>
                <a:latin typeface="Arial"/>
              </a:rPr>
              <a:t>Third Outline Level</a:t>
            </a:r>
            <a:endParaRPr b="0" lang="en-IN" sz="12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IN" sz="1200" spc="-1" strike="noStrike">
                <a:solidFill>
                  <a:srgbClr val="000000"/>
                </a:solidFill>
                <a:uFill>
                  <a:solidFill>
                    <a:srgbClr val="ffffff"/>
                  </a:solidFill>
                </a:uFill>
                <a:latin typeface="Arial"/>
              </a:rPr>
              <a:t>Fourth Outline Level</a:t>
            </a:r>
            <a:endParaRPr b="0" lang="en-IN" sz="12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IN" sz="1200" spc="-1" strike="noStrike">
                <a:solidFill>
                  <a:srgbClr val="000000"/>
                </a:solidFill>
                <a:uFill>
                  <a:solidFill>
                    <a:srgbClr val="ffffff"/>
                  </a:solidFill>
                </a:uFill>
                <a:latin typeface="Arial"/>
              </a:rPr>
              <a:t>Fifth Outline Level</a:t>
            </a:r>
            <a:endParaRPr b="0" lang="en-IN" sz="12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IN" sz="1200" spc="-1" strike="noStrike">
                <a:solidFill>
                  <a:srgbClr val="000000"/>
                </a:solidFill>
                <a:uFill>
                  <a:solidFill>
                    <a:srgbClr val="ffffff"/>
                  </a:solidFill>
                </a:uFill>
                <a:latin typeface="Arial"/>
              </a:rPr>
              <a:t>Sixth Outline Level</a:t>
            </a:r>
            <a:endParaRPr b="0" lang="en-IN" sz="12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IN" sz="1200" spc="-1" strike="noStrike">
                <a:solidFill>
                  <a:srgbClr val="000000"/>
                </a:solidFill>
                <a:uFill>
                  <a:solidFill>
                    <a:srgbClr val="ffffff"/>
                  </a:solidFill>
                </a:uFill>
                <a:latin typeface="Arial"/>
              </a:rPr>
              <a:t>Seventh Outline Level</a:t>
            </a:r>
            <a:endParaRPr b="0" lang="en-IN" sz="1200" spc="-1" strike="noStrike">
              <a:solidFill>
                <a:srgbClr val="000000"/>
              </a:solidFill>
              <a:uFill>
                <a:solidFill>
                  <a:srgbClr val="ffffff"/>
                </a:solidFill>
              </a:uFill>
              <a:latin typeface="Arial"/>
            </a:endParaRPr>
          </a:p>
        </p:txBody>
      </p:sp>
      <p:sp>
        <p:nvSpPr>
          <p:cNvPr id="159" name="PlaceHolder 5"/>
          <p:cNvSpPr>
            <a:spLocks noGrp="1"/>
          </p:cNvSpPr>
          <p:nvPr>
            <p:ph type="sldNum"/>
          </p:nvPr>
        </p:nvSpPr>
        <p:spPr>
          <a:xfrm>
            <a:off x="8523720" y="4695480"/>
            <a:ext cx="548280" cy="393120"/>
          </a:xfrm>
          <a:prstGeom prst="rect">
            <a:avLst/>
          </a:prstGeom>
        </p:spPr>
        <p:txBody>
          <a:bodyPr tIns="91440" bIns="91440" anchor="ctr"/>
          <a:p>
            <a:pPr algn="r">
              <a:lnSpc>
                <a:spcPct val="100000"/>
              </a:lnSpc>
            </a:pPr>
            <a:fld id="{6563B827-A3C6-4572-B7BC-8BE8B8D80B10}" type="slidenum">
              <a:rPr b="0" lang="en-IN" sz="1000" spc="-1" strike="noStrike">
                <a:solidFill>
                  <a:srgbClr val="737373"/>
                </a:solidFill>
                <a:uFill>
                  <a:solidFill>
                    <a:srgbClr val="ffffff"/>
                  </a:solidFill>
                </a:uFill>
                <a:latin typeface="Roboto"/>
                <a:ea typeface="Roboto"/>
              </a:rPr>
              <a:t>1</a:t>
            </a:fld>
            <a:endParaRPr b="0" lang="en-IN"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90600" y="1819440"/>
            <a:ext cx="8221680" cy="933120"/>
          </a:xfrm>
          <a:prstGeom prst="rect">
            <a:avLst/>
          </a:prstGeom>
          <a:noFill/>
          <a:ln>
            <a:noFill/>
          </a:ln>
        </p:spPr>
        <p:txBody>
          <a:bodyPr tIns="91440" bIns="91440" anchor="b"/>
          <a:p>
            <a:pPr>
              <a:lnSpc>
                <a:spcPct val="100000"/>
              </a:lnSpc>
            </a:pPr>
            <a:r>
              <a:rPr b="0" lang="en-IN" sz="4800" spc="-1" strike="noStrike">
                <a:solidFill>
                  <a:srgbClr val="ffffff"/>
                </a:solidFill>
                <a:uFill>
                  <a:solidFill>
                    <a:srgbClr val="ffffff"/>
                  </a:solidFill>
                </a:uFill>
                <a:latin typeface="Roboto"/>
                <a:ea typeface="Roboto"/>
              </a:rPr>
              <a:t>Show, Attend and Tell</a:t>
            </a:r>
            <a:endParaRPr b="0" lang="en-IN" sz="1400" spc="-1" strike="noStrike">
              <a:solidFill>
                <a:srgbClr val="000000"/>
              </a:solidFill>
              <a:uFill>
                <a:solidFill>
                  <a:srgbClr val="ffffff"/>
                </a:solidFill>
              </a:uFill>
              <a:latin typeface="Arial"/>
            </a:endParaRPr>
          </a:p>
        </p:txBody>
      </p:sp>
      <p:sp>
        <p:nvSpPr>
          <p:cNvPr id="195" name="TextShape 2"/>
          <p:cNvSpPr txBox="1"/>
          <p:nvPr/>
        </p:nvSpPr>
        <p:spPr>
          <a:xfrm>
            <a:off x="390600" y="2789280"/>
            <a:ext cx="8221680" cy="432720"/>
          </a:xfrm>
          <a:prstGeom prst="rect">
            <a:avLst/>
          </a:prstGeom>
          <a:noFill/>
          <a:ln>
            <a:noFill/>
          </a:ln>
        </p:spPr>
        <p:txBody>
          <a:bodyPr tIns="91440" bIns="91440"/>
          <a:p>
            <a:pPr>
              <a:lnSpc>
                <a:spcPct val="100000"/>
              </a:lnSpc>
            </a:pPr>
            <a:r>
              <a:rPr b="0" lang="en-IN" sz="2400" spc="-1" strike="noStrike">
                <a:solidFill>
                  <a:srgbClr val="ffffff"/>
                </a:solidFill>
                <a:uFill>
                  <a:solidFill>
                    <a:srgbClr val="ffffff"/>
                  </a:solidFill>
                </a:uFill>
                <a:latin typeface="Roboto"/>
                <a:ea typeface="Roboto"/>
              </a:rPr>
              <a:t>Image Caption Generation</a:t>
            </a:r>
            <a:endParaRPr b="0" lang="en-IN"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460800" y="1913760"/>
            <a:ext cx="8494920" cy="1315440"/>
          </a:xfrm>
          <a:prstGeom prst="rect">
            <a:avLst/>
          </a:prstGeom>
          <a:noFill/>
          <a:ln>
            <a:noFill/>
          </a:ln>
        </p:spPr>
        <p:txBody>
          <a:bodyPr tIns="91440" bIns="91440" anchor="ctr"/>
          <a:p>
            <a:pPr>
              <a:lnSpc>
                <a:spcPct val="100000"/>
              </a:lnSpc>
            </a:pPr>
            <a:r>
              <a:rPr b="0" lang="en-IN" sz="4200" spc="-1" strike="noStrike">
                <a:solidFill>
                  <a:srgbClr val="ffffff"/>
                </a:solidFill>
                <a:uFill>
                  <a:solidFill>
                    <a:srgbClr val="ffffff"/>
                  </a:solidFill>
                </a:uFill>
                <a:latin typeface="Roboto"/>
                <a:ea typeface="Roboto"/>
              </a:rPr>
              <a:t>Caption Generator : </a:t>
            </a:r>
            <a:r>
              <a:rPr b="0" lang="en-IN" sz="3000" spc="-1" strike="noStrike">
                <a:solidFill>
                  <a:srgbClr val="ffffff"/>
                </a:solidFill>
                <a:uFill>
                  <a:solidFill>
                    <a:srgbClr val="ffffff"/>
                  </a:solidFill>
                </a:uFill>
                <a:latin typeface="Roboto"/>
                <a:ea typeface="Roboto"/>
              </a:rPr>
              <a:t>LSTM with Attention</a:t>
            </a:r>
            <a:endParaRPr b="0" lang="en-IN" sz="14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71960" y="738720"/>
            <a:ext cx="8221680" cy="767520"/>
          </a:xfrm>
          <a:prstGeom prst="rect">
            <a:avLst/>
          </a:prstGeom>
          <a:noFill/>
          <a:ln>
            <a:noFill/>
          </a:ln>
        </p:spPr>
        <p:txBody>
          <a:bodyPr tIns="91440" bIns="91440" anchor="b"/>
          <a:p>
            <a:pPr algn="ctr">
              <a:lnSpc>
                <a:spcPct val="100000"/>
              </a:lnSpc>
            </a:pPr>
            <a:r>
              <a:rPr b="0" lang="en-IN" sz="3200" spc="-1" strike="noStrike">
                <a:solidFill>
                  <a:srgbClr val="ffffff"/>
                </a:solidFill>
                <a:uFill>
                  <a:solidFill>
                    <a:srgbClr val="ffffff"/>
                  </a:solidFill>
                </a:uFill>
                <a:latin typeface="Roboto"/>
                <a:ea typeface="Roboto"/>
              </a:rPr>
              <a:t>LSTM</a:t>
            </a:r>
            <a:endParaRPr b="0" lang="en-IN" sz="1400" spc="-1" strike="noStrike">
              <a:solidFill>
                <a:srgbClr val="000000"/>
              </a:solidFill>
              <a:uFill>
                <a:solidFill>
                  <a:srgbClr val="ffffff"/>
                </a:solidFill>
              </a:uFill>
              <a:latin typeface="Arial"/>
            </a:endParaRPr>
          </a:p>
        </p:txBody>
      </p:sp>
      <p:sp>
        <p:nvSpPr>
          <p:cNvPr id="212" name="TextShape 2"/>
          <p:cNvSpPr txBox="1"/>
          <p:nvPr/>
        </p:nvSpPr>
        <p:spPr>
          <a:xfrm>
            <a:off x="471960" y="1919160"/>
            <a:ext cx="3999600" cy="2709720"/>
          </a:xfrm>
          <a:prstGeom prst="rect">
            <a:avLst/>
          </a:prstGeom>
          <a:noFill/>
          <a:ln>
            <a:noFill/>
          </a:ln>
        </p:spPr>
        <p:txBody>
          <a:bodyPr tIns="91440" bIns="91440"/>
          <a:p>
            <a:pPr>
              <a:lnSpc>
                <a:spcPct val="100000"/>
              </a:lnSpc>
            </a:pPr>
            <a:r>
              <a:rPr b="0" lang="en-IN" sz="1400" spc="-1" strike="noStrike">
                <a:solidFill>
                  <a:srgbClr val="737373"/>
                </a:solidFill>
                <a:uFill>
                  <a:solidFill>
                    <a:srgbClr val="ffffff"/>
                  </a:solidFill>
                </a:uFill>
                <a:latin typeface="Roboto"/>
                <a:ea typeface="Roboto"/>
              </a:rPr>
              <a:t>Lorem ipsum dolor sit amet, consectetur adipiscing elit, sed do eiusmod tempor incididunt ut labore et dolore magna aliqua</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737373"/>
                </a:solidFill>
                <a:uFill>
                  <a:solidFill>
                    <a:srgbClr val="ffffff"/>
                  </a:solidFill>
                </a:uFill>
                <a:latin typeface="Roboto"/>
                <a:ea typeface="Roboto"/>
              </a:rPr>
              <a:t>Incididunt ut labore et dolore</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737373"/>
                </a:solidFill>
                <a:uFill>
                  <a:solidFill>
                    <a:srgbClr val="ffffff"/>
                  </a:solidFill>
                </a:uFill>
                <a:latin typeface="Roboto"/>
                <a:ea typeface="Roboto"/>
              </a:rPr>
              <a:t>Consectetur adipiscing elit, sed do eiusmod tempor incididunt ut labore et dolore magna aliqua.</a:t>
            </a:r>
            <a:endParaRPr b="0" lang="en-IN" sz="1400" spc="-1" strike="noStrike">
              <a:solidFill>
                <a:srgbClr val="000000"/>
              </a:solidFill>
              <a:uFill>
                <a:solidFill>
                  <a:srgbClr val="ffffff"/>
                </a:solidFill>
              </a:uFill>
              <a:latin typeface="Arial"/>
            </a:endParaRPr>
          </a:p>
        </p:txBody>
      </p:sp>
      <p:sp>
        <p:nvSpPr>
          <p:cNvPr id="213" name="TextShape 3"/>
          <p:cNvSpPr txBox="1"/>
          <p:nvPr/>
        </p:nvSpPr>
        <p:spPr>
          <a:xfrm>
            <a:off x="4694400" y="1919160"/>
            <a:ext cx="3999600" cy="2709720"/>
          </a:xfrm>
          <a:prstGeom prst="rect">
            <a:avLst/>
          </a:prstGeom>
          <a:noFill/>
          <a:ln>
            <a:noFill/>
          </a:ln>
        </p:spPr>
        <p:txBody>
          <a:bodyPr tIns="91440" bIns="91440"/>
          <a:p>
            <a:pPr>
              <a:lnSpc>
                <a:spcPct val="100000"/>
              </a:lnSpc>
            </a:pPr>
            <a:r>
              <a:rPr b="0" lang="en-IN" sz="2000" spc="-1" strike="noStrike">
                <a:solidFill>
                  <a:srgbClr val="737373"/>
                </a:solidFill>
                <a:uFill>
                  <a:solidFill>
                    <a:srgbClr val="ffffff"/>
                  </a:solidFill>
                </a:uFill>
                <a:latin typeface="Roboto"/>
                <a:ea typeface="Roboto"/>
              </a:rPr>
              <a:t>We use a long short-term memory (LSTM) </a:t>
            </a:r>
            <a:r>
              <a:rPr b="0" lang="en-IN" sz="2000" spc="-1" strike="noStrike">
                <a:solidFill>
                  <a:srgbClr val="737373"/>
                </a:solidFill>
                <a:uFill>
                  <a:solidFill>
                    <a:srgbClr val="ffffff"/>
                  </a:solidFill>
                </a:uFill>
                <a:latin typeface="Roboto"/>
                <a:ea typeface="Roboto"/>
              </a:rPr>
              <a:t>
</a:t>
            </a:r>
            <a:r>
              <a:rPr b="0" lang="en-IN" sz="2000" spc="-1" strike="noStrike">
                <a:solidFill>
                  <a:srgbClr val="737373"/>
                </a:solidFill>
                <a:uFill>
                  <a:solidFill>
                    <a:srgbClr val="ffffff"/>
                  </a:solidFill>
                </a:uFill>
                <a:latin typeface="Roboto"/>
                <a:ea typeface="Roboto"/>
              </a:rPr>
              <a:t>network that produces a caption by generating one word at every time step conditioned on a context vector, the previous hidden state and the previously generated words.</a:t>
            </a:r>
            <a:endParaRPr b="0" lang="en-IN" sz="1400" spc="-1" strike="noStrike">
              <a:solidFill>
                <a:srgbClr val="000000"/>
              </a:solidFill>
              <a:uFill>
                <a:solidFill>
                  <a:srgbClr val="ffffff"/>
                </a:solidFill>
              </a:uFill>
              <a:latin typeface="Arial"/>
            </a:endParaRPr>
          </a:p>
        </p:txBody>
      </p:sp>
      <p:pic>
        <p:nvPicPr>
          <p:cNvPr id="214" name="Shape 127" descr=""/>
          <p:cNvPicPr/>
          <p:nvPr/>
        </p:nvPicPr>
        <p:blipFill>
          <a:blip r:embed="rId1"/>
          <a:stretch/>
        </p:blipFill>
        <p:spPr>
          <a:xfrm>
            <a:off x="0" y="1986120"/>
            <a:ext cx="4531680" cy="27853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471960" y="738720"/>
            <a:ext cx="8221680" cy="767520"/>
          </a:xfrm>
          <a:prstGeom prst="rect">
            <a:avLst/>
          </a:prstGeom>
          <a:noFill/>
          <a:ln>
            <a:noFill/>
          </a:ln>
        </p:spPr>
        <p:txBody>
          <a:bodyPr tIns="91440" bIns="91440" anchor="b"/>
          <a:p>
            <a:pPr algn="ctr">
              <a:lnSpc>
                <a:spcPct val="100000"/>
              </a:lnSpc>
            </a:pPr>
            <a:r>
              <a:rPr b="0" lang="en-IN" sz="3200" spc="-1" strike="noStrike">
                <a:solidFill>
                  <a:srgbClr val="ffffff"/>
                </a:solidFill>
                <a:uFill>
                  <a:solidFill>
                    <a:srgbClr val="ffffff"/>
                  </a:solidFill>
                </a:uFill>
                <a:latin typeface="Roboto"/>
                <a:ea typeface="Roboto"/>
              </a:rPr>
              <a:t>Attention</a:t>
            </a:r>
            <a:endParaRPr b="0" lang="en-IN" sz="1400" spc="-1" strike="noStrike">
              <a:solidFill>
                <a:srgbClr val="000000"/>
              </a:solidFill>
              <a:uFill>
                <a:solidFill>
                  <a:srgbClr val="ffffff"/>
                </a:solidFill>
              </a:uFill>
              <a:latin typeface="Arial"/>
            </a:endParaRPr>
          </a:p>
        </p:txBody>
      </p:sp>
      <p:sp>
        <p:nvSpPr>
          <p:cNvPr id="216" name="TextShape 2"/>
          <p:cNvSpPr txBox="1"/>
          <p:nvPr/>
        </p:nvSpPr>
        <p:spPr>
          <a:xfrm>
            <a:off x="471960" y="1919160"/>
            <a:ext cx="8221680" cy="2709720"/>
          </a:xfrm>
          <a:prstGeom prst="rect">
            <a:avLst/>
          </a:prstGeom>
          <a:noFill/>
          <a:ln>
            <a:noFill/>
          </a:ln>
        </p:spPr>
        <p:txBody>
          <a:bodyPr tIns="91440" bIns="91440"/>
          <a:p>
            <a:pPr>
              <a:lnSpc>
                <a:spcPct val="100000"/>
              </a:lnSpc>
            </a:pPr>
            <a:r>
              <a:rPr b="0" lang="en-IN" sz="1800" spc="-1" strike="noStrike">
                <a:solidFill>
                  <a:srgbClr val="737373"/>
                </a:solidFill>
                <a:uFill>
                  <a:solidFill>
                    <a:srgbClr val="ffffff"/>
                  </a:solidFill>
                </a:uFill>
                <a:latin typeface="Roboto"/>
                <a:ea typeface="Roboto"/>
              </a:rPr>
              <a:t>• </a:t>
            </a:r>
            <a:r>
              <a:rPr b="0" lang="en-IN" sz="1800" spc="-1" strike="noStrike">
                <a:solidFill>
                  <a:srgbClr val="737373"/>
                </a:solidFill>
                <a:uFill>
                  <a:solidFill>
                    <a:srgbClr val="ffffff"/>
                  </a:solidFill>
                </a:uFill>
                <a:latin typeface="Roboto"/>
                <a:ea typeface="Roboto"/>
              </a:rPr>
              <a:t>Consider encoder-decoder model. For long sequences, after a certain time phrases/words start repeating.</a:t>
            </a:r>
            <a:endParaRPr b="0" lang="en-IN" sz="1400" spc="-1" strike="noStrike">
              <a:solidFill>
                <a:srgbClr val="000000"/>
              </a:solidFill>
              <a:uFill>
                <a:solidFill>
                  <a:srgbClr val="ffffff"/>
                </a:solidFill>
              </a:uFill>
              <a:latin typeface="Arial"/>
            </a:endParaRPr>
          </a:p>
          <a:p>
            <a:pPr>
              <a:lnSpc>
                <a:spcPct val="100000"/>
              </a:lnSpc>
            </a:pPr>
            <a:r>
              <a:rPr b="0" lang="en-IN" sz="1800" spc="-1" strike="noStrike">
                <a:solidFill>
                  <a:srgbClr val="737373"/>
                </a:solidFill>
                <a:uFill>
                  <a:solidFill>
                    <a:srgbClr val="ffffff"/>
                  </a:solidFill>
                </a:uFill>
                <a:latin typeface="Roboto"/>
                <a:ea typeface="Roboto"/>
              </a:rPr>
              <a:t>• </a:t>
            </a:r>
            <a:r>
              <a:rPr b="0" lang="en-IN" sz="1800" spc="-1" strike="noStrike">
                <a:solidFill>
                  <a:srgbClr val="737373"/>
                </a:solidFill>
                <a:uFill>
                  <a:solidFill>
                    <a:srgbClr val="ffffff"/>
                  </a:solidFill>
                </a:uFill>
                <a:latin typeface="Roboto"/>
                <a:ea typeface="Roboto"/>
              </a:rPr>
              <a:t>Attention within Sequences can be a solution to this problem.</a:t>
            </a:r>
            <a:endParaRPr b="0" lang="en-IN" sz="1400" spc="-1" strike="noStrike">
              <a:solidFill>
                <a:srgbClr val="000000"/>
              </a:solidFill>
              <a:uFill>
                <a:solidFill>
                  <a:srgbClr val="ffffff"/>
                </a:solidFill>
              </a:uFill>
              <a:latin typeface="Arial"/>
            </a:endParaRPr>
          </a:p>
          <a:p>
            <a:pPr>
              <a:lnSpc>
                <a:spcPct val="100000"/>
              </a:lnSpc>
            </a:pPr>
            <a:r>
              <a:rPr b="0" lang="en-IN" sz="1800" spc="-1" strike="noStrike">
                <a:solidFill>
                  <a:srgbClr val="737373"/>
                </a:solidFill>
                <a:uFill>
                  <a:solidFill>
                    <a:srgbClr val="ffffff"/>
                  </a:solidFill>
                </a:uFill>
                <a:latin typeface="Roboto"/>
                <a:ea typeface="Roboto"/>
              </a:rPr>
              <a:t>• </a:t>
            </a:r>
            <a:r>
              <a:rPr b="0" lang="en-IN" sz="1800" spc="-1" strike="noStrike">
                <a:solidFill>
                  <a:srgbClr val="737373"/>
                </a:solidFill>
                <a:uFill>
                  <a:solidFill>
                    <a:srgbClr val="ffffff"/>
                  </a:solidFill>
                </a:uFill>
                <a:latin typeface="Roboto"/>
                <a:ea typeface="Roboto"/>
              </a:rPr>
              <a:t>Keep the intermediate outputs from the encoder LSTM from each step of the input sequence and training the model to learn to pay selective attention to these inputs and relate them to items in the output sequence.</a:t>
            </a:r>
            <a:endParaRPr b="0" lang="en-IN" sz="14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216000" y="2961360"/>
            <a:ext cx="2807640" cy="264240"/>
          </a:xfrm>
          <a:prstGeom prst="rect">
            <a:avLst/>
          </a:prstGeom>
          <a:noFill/>
          <a:ln>
            <a:noFill/>
          </a:ln>
        </p:spPr>
        <p:txBody>
          <a:bodyPr tIns="91440" bIns="91440" anchor="b"/>
          <a:p>
            <a:pPr>
              <a:lnSpc>
                <a:spcPct val="100000"/>
              </a:lnSpc>
            </a:pP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Attention used in Neural Machine Translation</a:t>
            </a:r>
            <a:endParaRPr b="0" lang="en-IN" sz="1400" spc="-1" strike="noStrike">
              <a:solidFill>
                <a:srgbClr val="000000"/>
              </a:solidFill>
              <a:uFill>
                <a:solidFill>
                  <a:srgbClr val="ffffff"/>
                </a:solidFill>
              </a:uFill>
              <a:latin typeface="Arial"/>
            </a:endParaRPr>
          </a:p>
        </p:txBody>
      </p:sp>
      <p:pic>
        <p:nvPicPr>
          <p:cNvPr id="218" name="Shape 149" descr=""/>
          <p:cNvPicPr/>
          <p:nvPr/>
        </p:nvPicPr>
        <p:blipFill>
          <a:blip r:embed="rId1"/>
          <a:stretch/>
        </p:blipFill>
        <p:spPr>
          <a:xfrm>
            <a:off x="3339000" y="1393560"/>
            <a:ext cx="5804640" cy="25084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Gate Equations</a:t>
            </a:r>
            <a:endParaRPr b="0" lang="en-IN" sz="1400" spc="-1" strike="noStrike">
              <a:solidFill>
                <a:srgbClr val="000000"/>
              </a:solidFill>
              <a:uFill>
                <a:solidFill>
                  <a:srgbClr val="ffffff"/>
                </a:solidFill>
              </a:uFill>
              <a:latin typeface="Arial"/>
            </a:endParaRPr>
          </a:p>
        </p:txBody>
      </p:sp>
      <p:sp>
        <p:nvSpPr>
          <p:cNvPr id="220" name="TextShape 2"/>
          <p:cNvSpPr txBox="1"/>
          <p:nvPr/>
        </p:nvSpPr>
        <p:spPr>
          <a:xfrm>
            <a:off x="4694400" y="1919160"/>
            <a:ext cx="3999600" cy="2709720"/>
          </a:xfrm>
          <a:prstGeom prst="rect">
            <a:avLst/>
          </a:prstGeom>
          <a:noFill/>
          <a:ln>
            <a:noFill/>
          </a:ln>
        </p:spPr>
        <p:txBody>
          <a:bodyPr tIns="91440" bIns="91440"/>
          <a:p>
            <a:pPr>
              <a:lnSpc>
                <a:spcPct val="100000"/>
              </a:lnSpc>
            </a:pPr>
            <a:r>
              <a:rPr b="0" lang="en-IN" sz="1400" spc="-1" strike="noStrike">
                <a:solidFill>
                  <a:srgbClr val="737373"/>
                </a:solidFill>
                <a:uFill>
                  <a:solidFill>
                    <a:srgbClr val="ffffff"/>
                  </a:solidFill>
                </a:uFill>
                <a:latin typeface="Roboto"/>
                <a:ea typeface="Roboto"/>
              </a:rPr>
              <a:t>Attention weight calculations:</a:t>
            </a:r>
            <a:endParaRPr b="0" lang="en-IN" sz="1400" spc="-1" strike="noStrike">
              <a:solidFill>
                <a:srgbClr val="000000"/>
              </a:solidFill>
              <a:uFill>
                <a:solidFill>
                  <a:srgbClr val="ffffff"/>
                </a:solidFill>
              </a:uFill>
              <a:latin typeface="Arial"/>
            </a:endParaRPr>
          </a:p>
          <a:p>
            <a:pPr>
              <a:lnSpc>
                <a:spcPct val="100000"/>
              </a:lnSpc>
            </a:pPr>
            <a:endParaRPr b="0" lang="en-IN" sz="1400" spc="-1" strike="noStrike">
              <a:solidFill>
                <a:srgbClr val="000000"/>
              </a:solidFill>
              <a:uFill>
                <a:solidFill>
                  <a:srgbClr val="ffffff"/>
                </a:solidFill>
              </a:uFill>
              <a:latin typeface="Arial"/>
            </a:endParaRPr>
          </a:p>
          <a:p>
            <a:pPr>
              <a:lnSpc>
                <a:spcPct val="100000"/>
              </a:lnSpc>
            </a:pP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737373"/>
                </a:solidFill>
                <a:uFill>
                  <a:solidFill>
                    <a:srgbClr val="ffffff"/>
                  </a:solidFill>
                </a:uFill>
                <a:latin typeface="Roboto"/>
                <a:ea typeface="Roboto"/>
              </a:rPr>
              <a:t>
</a:t>
            </a:r>
            <a:r>
              <a:rPr b="0" lang="en-IN" sz="1400" spc="-1" strike="noStrike">
                <a:solidFill>
                  <a:srgbClr val="737373"/>
                </a:solidFill>
                <a:uFill>
                  <a:solidFill>
                    <a:srgbClr val="ffffff"/>
                  </a:solidFill>
                </a:uFill>
                <a:latin typeface="Roboto"/>
                <a:ea typeface="Roboto"/>
              </a:rPr>
              <a:t>Once the weights ( which sum to one) are computed, the context vector z^(t) is computed by : </a:t>
            </a:r>
            <a:endParaRPr b="0" lang="en-IN" sz="1400" spc="-1" strike="noStrike">
              <a:solidFill>
                <a:srgbClr val="000000"/>
              </a:solidFill>
              <a:uFill>
                <a:solidFill>
                  <a:srgbClr val="ffffff"/>
                </a:solidFill>
              </a:uFill>
              <a:latin typeface="Arial"/>
            </a:endParaRPr>
          </a:p>
        </p:txBody>
      </p:sp>
      <p:pic>
        <p:nvPicPr>
          <p:cNvPr id="221" name="Shape 135" descr=""/>
          <p:cNvPicPr/>
          <p:nvPr/>
        </p:nvPicPr>
        <p:blipFill>
          <a:blip r:embed="rId1"/>
          <a:stretch/>
        </p:blipFill>
        <p:spPr>
          <a:xfrm>
            <a:off x="5503680" y="2295360"/>
            <a:ext cx="2276280" cy="1180800"/>
          </a:xfrm>
          <a:prstGeom prst="rect">
            <a:avLst/>
          </a:prstGeom>
          <a:ln>
            <a:noFill/>
          </a:ln>
        </p:spPr>
      </p:pic>
      <p:pic>
        <p:nvPicPr>
          <p:cNvPr id="222" name="Shape 137" descr=""/>
          <p:cNvPicPr/>
          <p:nvPr/>
        </p:nvPicPr>
        <p:blipFill>
          <a:blip r:embed="rId2"/>
          <a:stretch/>
        </p:blipFill>
        <p:spPr>
          <a:xfrm>
            <a:off x="5713200" y="4316400"/>
            <a:ext cx="1961640" cy="418680"/>
          </a:xfrm>
          <a:prstGeom prst="rect">
            <a:avLst/>
          </a:prstGeom>
          <a:ln>
            <a:noFill/>
          </a:ln>
        </p:spPr>
      </p:pic>
      <p:pic>
        <p:nvPicPr>
          <p:cNvPr id="223" name="" descr=""/>
          <p:cNvPicPr/>
          <p:nvPr/>
        </p:nvPicPr>
        <p:blipFill>
          <a:blip r:embed="rId3"/>
          <a:stretch/>
        </p:blipFill>
        <p:spPr>
          <a:xfrm>
            <a:off x="360000" y="4320000"/>
            <a:ext cx="4692960" cy="504000"/>
          </a:xfrm>
          <a:prstGeom prst="rect">
            <a:avLst/>
          </a:prstGeom>
          <a:ln>
            <a:noFill/>
          </a:ln>
        </p:spPr>
      </p:pic>
      <p:pic>
        <p:nvPicPr>
          <p:cNvPr id="224" name="" descr=""/>
          <p:cNvPicPr/>
          <p:nvPr/>
        </p:nvPicPr>
        <p:blipFill>
          <a:blip r:embed="rId4"/>
          <a:stretch/>
        </p:blipFill>
        <p:spPr>
          <a:xfrm>
            <a:off x="381960" y="1944000"/>
            <a:ext cx="3938040" cy="19634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144720" y="2160720"/>
            <a:ext cx="2807640" cy="952920"/>
          </a:xfrm>
          <a:prstGeom prst="rect">
            <a:avLst/>
          </a:prstGeom>
          <a:noFill/>
          <a:ln>
            <a:noFill/>
          </a:ln>
        </p:spPr>
        <p:txBody>
          <a:bodyPr tIns="91440" bIns="91440" anchor="b"/>
          <a:p>
            <a:pPr>
              <a:lnSpc>
                <a:spcPct val="100000"/>
              </a:lnSpc>
            </a:pPr>
            <a:r>
              <a:rPr b="0" lang="en-IN" sz="2400" spc="-1" strike="noStrike">
                <a:solidFill>
                  <a:srgbClr val="ffffff"/>
                </a:solidFill>
                <a:uFill>
                  <a:solidFill>
                    <a:srgbClr val="ffffff"/>
                  </a:solidFill>
                </a:uFill>
                <a:latin typeface="Roboto"/>
                <a:ea typeface="Roboto"/>
              </a:rPr>
              <a:t>Attention being used in Image Captioning</a:t>
            </a:r>
            <a:endParaRPr b="0" lang="en-IN" sz="1400" spc="-1" strike="noStrike">
              <a:solidFill>
                <a:srgbClr val="000000"/>
              </a:solidFill>
              <a:uFill>
                <a:solidFill>
                  <a:srgbClr val="ffffff"/>
                </a:solidFill>
              </a:uFill>
              <a:latin typeface="Arial"/>
            </a:endParaRPr>
          </a:p>
        </p:txBody>
      </p:sp>
      <p:pic>
        <p:nvPicPr>
          <p:cNvPr id="226" name="Shape 155" descr=""/>
          <p:cNvPicPr/>
          <p:nvPr/>
        </p:nvPicPr>
        <p:blipFill>
          <a:blip r:embed="rId1"/>
          <a:stretch/>
        </p:blipFill>
        <p:spPr>
          <a:xfrm>
            <a:off x="3339000" y="1371960"/>
            <a:ext cx="5804640" cy="29628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226080" y="357840"/>
            <a:ext cx="2807640" cy="952920"/>
          </a:xfrm>
          <a:prstGeom prst="rect">
            <a:avLst/>
          </a:prstGeom>
          <a:noFill/>
          <a:ln>
            <a:noFill/>
          </a:ln>
        </p:spPr>
        <p:txBody>
          <a:bodyPr tIns="91440" bIns="91440" anchor="b"/>
          <a:p>
            <a:pPr algn="ctr">
              <a:lnSpc>
                <a:spcPct val="100000"/>
              </a:lnSpc>
            </a:pPr>
            <a:r>
              <a:rPr b="0" lang="en-IN" sz="2400" spc="-1" strike="noStrike">
                <a:solidFill>
                  <a:srgbClr val="ffffff"/>
                </a:solidFill>
                <a:uFill>
                  <a:solidFill>
                    <a:srgbClr val="ffffff"/>
                  </a:solidFill>
                </a:uFill>
                <a:latin typeface="Roboto"/>
                <a:ea typeface="Roboto"/>
              </a:rPr>
              <a:t>Hard vs Soft Attention</a:t>
            </a:r>
            <a:endParaRPr b="0" lang="en-IN" sz="1400" spc="-1" strike="noStrike">
              <a:solidFill>
                <a:srgbClr val="000000"/>
              </a:solidFill>
              <a:uFill>
                <a:solidFill>
                  <a:srgbClr val="ffffff"/>
                </a:solidFill>
              </a:uFill>
              <a:latin typeface="Arial"/>
            </a:endParaRPr>
          </a:p>
        </p:txBody>
      </p:sp>
      <p:sp>
        <p:nvSpPr>
          <p:cNvPr id="228" name="TextShape 2"/>
          <p:cNvSpPr txBox="1"/>
          <p:nvPr/>
        </p:nvSpPr>
        <p:spPr>
          <a:xfrm>
            <a:off x="226080" y="1465920"/>
            <a:ext cx="2807640" cy="3163320"/>
          </a:xfrm>
          <a:prstGeom prst="rect">
            <a:avLst/>
          </a:prstGeom>
          <a:noFill/>
          <a:ln>
            <a:noFill/>
          </a:ln>
        </p:spPr>
        <p:txBody>
          <a:bodyPr tIns="91440" bIns="91440"/>
          <a:p>
            <a:pPr>
              <a:lnSpc>
                <a:spcPct val="100000"/>
              </a:lnSpc>
            </a:pPr>
            <a:endParaRPr b="0" lang="en-IN" sz="1400" spc="-1" strike="noStrike">
              <a:solidFill>
                <a:srgbClr val="000000"/>
              </a:solidFill>
              <a:uFill>
                <a:solidFill>
                  <a:srgbClr val="ffffff"/>
                </a:solidFill>
              </a:uFill>
              <a:latin typeface="Arial"/>
            </a:endParaRPr>
          </a:p>
          <a:p>
            <a:pPr>
              <a:lnSpc>
                <a:spcPct val="100000"/>
              </a:lnSpc>
            </a:pPr>
            <a:r>
              <a:rPr b="0" lang="en-IN" sz="1200" spc="-1" strike="noStrike">
                <a:solidFill>
                  <a:srgbClr val="ffffff"/>
                </a:solidFill>
                <a:uFill>
                  <a:solidFill>
                    <a:srgbClr val="ffffff"/>
                  </a:solidFill>
                </a:uFill>
                <a:latin typeface="Roboto"/>
                <a:ea typeface="Roboto"/>
              </a:rPr>
              <a:t>In Soft attention, the network has a probability of attention being given to a portion of the image.</a:t>
            </a:r>
            <a:endParaRPr b="0" lang="en-IN" sz="1400" spc="-1" strike="noStrike">
              <a:solidFill>
                <a:srgbClr val="000000"/>
              </a:solidFill>
              <a:uFill>
                <a:solidFill>
                  <a:srgbClr val="ffffff"/>
                </a:solidFill>
              </a:uFill>
              <a:latin typeface="Arial"/>
            </a:endParaRPr>
          </a:p>
          <a:p>
            <a:pPr>
              <a:lnSpc>
                <a:spcPct val="100000"/>
              </a:lnSpc>
            </a:pPr>
            <a:endParaRPr b="0" lang="en-IN" sz="1400" spc="-1" strike="noStrike">
              <a:solidFill>
                <a:srgbClr val="000000"/>
              </a:solidFill>
              <a:uFill>
                <a:solidFill>
                  <a:srgbClr val="ffffff"/>
                </a:solidFill>
              </a:uFill>
              <a:latin typeface="Arial"/>
            </a:endParaRPr>
          </a:p>
          <a:p>
            <a:pPr>
              <a:lnSpc>
                <a:spcPct val="100000"/>
              </a:lnSpc>
            </a:pPr>
            <a:r>
              <a:rPr b="0" lang="en-IN" sz="1200" spc="-1" strike="noStrike">
                <a:solidFill>
                  <a:srgbClr val="ffffff"/>
                </a:solidFill>
                <a:uFill>
                  <a:solidFill>
                    <a:srgbClr val="ffffff"/>
                  </a:solidFill>
                </a:uFill>
                <a:latin typeface="Roboto"/>
                <a:ea typeface="Roboto"/>
              </a:rPr>
              <a:t>In hard attention, we get whether an image portion is worth attention or not. The decision  is binary( 0 or 1) and not a probability. Further, only one image portion is given attention.</a:t>
            </a:r>
            <a:endParaRPr b="0" lang="en-IN" sz="1400" spc="-1" strike="noStrike">
              <a:solidFill>
                <a:srgbClr val="000000"/>
              </a:solidFill>
              <a:uFill>
                <a:solidFill>
                  <a:srgbClr val="ffffff"/>
                </a:solidFill>
              </a:uFill>
              <a:latin typeface="Arial"/>
            </a:endParaRPr>
          </a:p>
        </p:txBody>
      </p:sp>
      <p:pic>
        <p:nvPicPr>
          <p:cNvPr id="229" name="Shape 162" descr=""/>
          <p:cNvPicPr/>
          <p:nvPr/>
        </p:nvPicPr>
        <p:blipFill>
          <a:blip r:embed="rId1"/>
          <a:stretch/>
        </p:blipFill>
        <p:spPr>
          <a:xfrm>
            <a:off x="3339000" y="1465920"/>
            <a:ext cx="5804640" cy="20001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226080" y="357840"/>
            <a:ext cx="2807640" cy="952920"/>
          </a:xfrm>
          <a:prstGeom prst="rect">
            <a:avLst/>
          </a:prstGeom>
          <a:noFill/>
          <a:ln>
            <a:noFill/>
          </a:ln>
        </p:spPr>
        <p:txBody>
          <a:bodyPr tIns="91440" bIns="91440" anchor="b"/>
          <a:p>
            <a:pPr algn="ctr">
              <a:lnSpc>
                <a:spcPct val="100000"/>
              </a:lnSpc>
            </a:pPr>
            <a:r>
              <a:rPr b="0" lang="en-IN" sz="2400" spc="-1" strike="noStrike">
                <a:solidFill>
                  <a:srgbClr val="ffffff"/>
                </a:solidFill>
                <a:uFill>
                  <a:solidFill>
                    <a:srgbClr val="ffffff"/>
                  </a:solidFill>
                </a:uFill>
                <a:latin typeface="Roboto"/>
                <a:ea typeface="Roboto"/>
              </a:rPr>
              <a:t>Hard vs Soft Attention</a:t>
            </a:r>
            <a:endParaRPr b="0" lang="en-IN" sz="1400" spc="-1" strike="noStrike">
              <a:solidFill>
                <a:srgbClr val="000000"/>
              </a:solidFill>
              <a:uFill>
                <a:solidFill>
                  <a:srgbClr val="ffffff"/>
                </a:solidFill>
              </a:uFill>
              <a:latin typeface="Arial"/>
            </a:endParaRPr>
          </a:p>
        </p:txBody>
      </p:sp>
      <p:pic>
        <p:nvPicPr>
          <p:cNvPr id="231" name="Shape 168" descr=""/>
          <p:cNvPicPr/>
          <p:nvPr/>
        </p:nvPicPr>
        <p:blipFill>
          <a:blip r:embed="rId1"/>
          <a:stretch/>
        </p:blipFill>
        <p:spPr>
          <a:xfrm>
            <a:off x="3339000" y="57960"/>
            <a:ext cx="5804640" cy="508500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473040" y="1913760"/>
            <a:ext cx="8494920" cy="1315440"/>
          </a:xfrm>
          <a:prstGeom prst="rect">
            <a:avLst/>
          </a:prstGeom>
          <a:noFill/>
          <a:ln>
            <a:noFill/>
          </a:ln>
        </p:spPr>
        <p:txBody>
          <a:bodyPr tIns="91440" bIns="91440" anchor="ctr"/>
          <a:p>
            <a:pPr algn="just">
              <a:lnSpc>
                <a:spcPct val="100000"/>
              </a:lnSpc>
            </a:pPr>
            <a:r>
              <a:rPr b="0" lang="en-IN" sz="4200" spc="-1" strike="noStrike">
                <a:solidFill>
                  <a:srgbClr val="ffffff"/>
                </a:solidFill>
                <a:uFill>
                  <a:solidFill>
                    <a:srgbClr val="ffffff"/>
                  </a:solidFill>
                </a:uFill>
                <a:latin typeface="Roboto"/>
                <a:ea typeface="Roboto"/>
              </a:rPr>
              <a:t>                    </a:t>
            </a:r>
            <a:r>
              <a:rPr b="0" lang="en-IN" sz="4200" spc="-1" strike="noStrike">
                <a:solidFill>
                  <a:srgbClr val="ffffff"/>
                </a:solidFill>
                <a:uFill>
                  <a:solidFill>
                    <a:srgbClr val="ffffff"/>
                  </a:solidFill>
                </a:uFill>
                <a:latin typeface="Roboto"/>
                <a:ea typeface="Roboto"/>
              </a:rPr>
              <a:t>Experiment</a:t>
            </a:r>
            <a:endParaRPr b="0" lang="en-IN" sz="14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195480" y="2394720"/>
            <a:ext cx="2807640" cy="952920"/>
          </a:xfrm>
          <a:prstGeom prst="rect">
            <a:avLst/>
          </a:prstGeom>
          <a:noFill/>
          <a:ln>
            <a:noFill/>
          </a:ln>
        </p:spPr>
        <p:txBody>
          <a:bodyPr tIns="91440" bIns="91440" anchor="b"/>
          <a:p>
            <a:pPr algn="ctr">
              <a:lnSpc>
                <a:spcPct val="100000"/>
              </a:lnSpc>
            </a:pP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Dataset: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MS COCO 2014</a:t>
            </a:r>
            <a:r>
              <a:rPr b="0" lang="en-IN" sz="2400" spc="-1" strike="noStrike">
                <a:solidFill>
                  <a:srgbClr val="ffffff"/>
                </a:solidFill>
                <a:uFill>
                  <a:solidFill>
                    <a:srgbClr val="ffffff"/>
                  </a:solidFill>
                </a:uFill>
                <a:latin typeface="Roboto"/>
                <a:ea typeface="Roboto"/>
              </a:rPr>
              <a:t>
</a:t>
            </a:r>
            <a:r>
              <a:rPr b="0" lang="en-IN" sz="1400" spc="-1" strike="noStrike">
                <a:solidFill>
                  <a:srgbClr val="ffffff"/>
                </a:solidFill>
                <a:uFill>
                  <a:solidFill>
                    <a:srgbClr val="ffffff"/>
                  </a:solidFill>
                </a:uFill>
                <a:latin typeface="Roboto"/>
                <a:ea typeface="Roboto"/>
              </a:rPr>
              <a:t>(</a:t>
            </a:r>
            <a:r>
              <a:rPr b="1" lang="en-IN" sz="1800" spc="-1" strike="noStrike">
                <a:solidFill>
                  <a:srgbClr val="ffffff"/>
                </a:solidFill>
                <a:uFill>
                  <a:solidFill>
                    <a:srgbClr val="ffffff"/>
                  </a:solidFill>
                </a:uFill>
                <a:latin typeface="Roboto"/>
                <a:ea typeface="Roboto"/>
              </a:rPr>
              <a:t>M</a:t>
            </a:r>
            <a:r>
              <a:rPr b="0" lang="en-IN" sz="1400" spc="-1" strike="noStrike">
                <a:solidFill>
                  <a:srgbClr val="ffffff"/>
                </a:solidFill>
                <a:uFill>
                  <a:solidFill>
                    <a:srgbClr val="ffffff"/>
                  </a:solidFill>
                </a:uFill>
                <a:latin typeface="Roboto"/>
                <a:ea typeface="Roboto"/>
              </a:rPr>
              <a:t>icro</a:t>
            </a:r>
            <a:r>
              <a:rPr b="1" lang="en-IN" sz="1800" spc="-1" strike="noStrike">
                <a:solidFill>
                  <a:srgbClr val="ffffff"/>
                </a:solidFill>
                <a:uFill>
                  <a:solidFill>
                    <a:srgbClr val="ffffff"/>
                  </a:solidFill>
                </a:uFill>
                <a:latin typeface="Roboto"/>
                <a:ea typeface="Roboto"/>
              </a:rPr>
              <a:t>s</a:t>
            </a:r>
            <a:r>
              <a:rPr b="0" lang="en-IN" sz="1400" spc="-1" strike="noStrike">
                <a:solidFill>
                  <a:srgbClr val="ffffff"/>
                </a:solidFill>
                <a:uFill>
                  <a:solidFill>
                    <a:srgbClr val="ffffff"/>
                  </a:solidFill>
                </a:uFill>
                <a:latin typeface="Roboto"/>
                <a:ea typeface="Roboto"/>
              </a:rPr>
              <a:t>oft </a:t>
            </a:r>
            <a:r>
              <a:rPr b="1" lang="en-IN" sz="1800" spc="-1" strike="noStrike">
                <a:solidFill>
                  <a:srgbClr val="ffffff"/>
                </a:solidFill>
                <a:uFill>
                  <a:solidFill>
                    <a:srgbClr val="ffffff"/>
                  </a:solidFill>
                </a:uFill>
                <a:latin typeface="Roboto"/>
                <a:ea typeface="Roboto"/>
              </a:rPr>
              <a:t>C</a:t>
            </a:r>
            <a:r>
              <a:rPr b="0" lang="en-IN" sz="1400" spc="-1" strike="noStrike">
                <a:solidFill>
                  <a:srgbClr val="ffffff"/>
                </a:solidFill>
                <a:uFill>
                  <a:solidFill>
                    <a:srgbClr val="ffffff"/>
                  </a:solidFill>
                </a:uFill>
                <a:latin typeface="Roboto"/>
                <a:ea typeface="Roboto"/>
              </a:rPr>
              <a:t>ommon </a:t>
            </a:r>
            <a:r>
              <a:rPr b="1" lang="en-IN" sz="1800" spc="-1" strike="noStrike">
                <a:solidFill>
                  <a:srgbClr val="ffffff"/>
                </a:solidFill>
                <a:uFill>
                  <a:solidFill>
                    <a:srgbClr val="ffffff"/>
                  </a:solidFill>
                </a:uFill>
                <a:latin typeface="Roboto"/>
                <a:ea typeface="Roboto"/>
              </a:rPr>
              <a:t>O</a:t>
            </a:r>
            <a:r>
              <a:rPr b="0" lang="en-IN" sz="1400" spc="-1" strike="noStrike">
                <a:solidFill>
                  <a:srgbClr val="ffffff"/>
                </a:solidFill>
                <a:uFill>
                  <a:solidFill>
                    <a:srgbClr val="ffffff"/>
                  </a:solidFill>
                </a:uFill>
                <a:latin typeface="Roboto"/>
                <a:ea typeface="Roboto"/>
              </a:rPr>
              <a:t>bjects in </a:t>
            </a:r>
            <a:r>
              <a:rPr b="1" lang="en-IN" sz="1800" spc="-1" strike="noStrike">
                <a:solidFill>
                  <a:srgbClr val="ffffff"/>
                </a:solidFill>
                <a:uFill>
                  <a:solidFill>
                    <a:srgbClr val="ffffff"/>
                  </a:solidFill>
                </a:uFill>
                <a:latin typeface="Roboto"/>
                <a:ea typeface="Roboto"/>
              </a:rPr>
              <a:t>CO</a:t>
            </a:r>
            <a:r>
              <a:rPr b="0" lang="en-IN" sz="1400" spc="-1" strike="noStrike">
                <a:solidFill>
                  <a:srgbClr val="ffffff"/>
                </a:solidFill>
                <a:uFill>
                  <a:solidFill>
                    <a:srgbClr val="ffffff"/>
                  </a:solidFill>
                </a:uFill>
                <a:latin typeface="Roboto"/>
                <a:ea typeface="Roboto"/>
              </a:rPr>
              <a:t>ntext)</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2400" spc="-1" strike="noStrike">
                <a:solidFill>
                  <a:srgbClr val="ffffff"/>
                </a:solidFill>
                <a:uFill>
                  <a:solidFill>
                    <a:srgbClr val="ffffff"/>
                  </a:solidFill>
                </a:uFill>
                <a:latin typeface="Roboto"/>
                <a:ea typeface="Roboto"/>
              </a:rPr>
              <a:t>
</a:t>
            </a:r>
            <a:r>
              <a:rPr b="0" lang="en-IN" sz="1800" spc="-1" strike="noStrike">
                <a:solidFill>
                  <a:srgbClr val="ffffff"/>
                </a:solidFill>
                <a:uFill>
                  <a:solidFill>
                    <a:srgbClr val="ffffff"/>
                  </a:solidFill>
                </a:uFill>
                <a:latin typeface="Roboto"/>
                <a:ea typeface="Roboto"/>
              </a:rPr>
              <a:t>Training image dataset size: 80k</a:t>
            </a:r>
            <a:r>
              <a:rPr b="0" lang="en-IN" sz="1800" spc="-1" strike="noStrike">
                <a:solidFill>
                  <a:srgbClr val="ffffff"/>
                </a:solidFill>
                <a:uFill>
                  <a:solidFill>
                    <a:srgbClr val="ffffff"/>
                  </a:solidFill>
                </a:uFill>
                <a:latin typeface="Roboto"/>
                <a:ea typeface="Roboto"/>
              </a:rPr>
              <a:t>
</a:t>
            </a:r>
            <a:r>
              <a:rPr b="0" lang="en-IN" sz="1800" spc="-1" strike="noStrike">
                <a:solidFill>
                  <a:srgbClr val="ffffff"/>
                </a:solidFill>
                <a:uFill>
                  <a:solidFill>
                    <a:srgbClr val="ffffff"/>
                  </a:solidFill>
                </a:uFill>
                <a:latin typeface="Roboto"/>
                <a:ea typeface="Roboto"/>
              </a:rPr>
              <a:t>Validation and Testing image dataset size: 40k </a:t>
            </a:r>
            <a:endParaRPr b="0" lang="en-IN" sz="1400" spc="-1" strike="noStrike">
              <a:solidFill>
                <a:srgbClr val="000000"/>
              </a:solidFill>
              <a:uFill>
                <a:solidFill>
                  <a:srgbClr val="ffffff"/>
                </a:solidFill>
              </a:uFill>
              <a:latin typeface="Arial"/>
            </a:endParaRPr>
          </a:p>
        </p:txBody>
      </p:sp>
      <p:pic>
        <p:nvPicPr>
          <p:cNvPr id="234" name="Shape 179" descr=""/>
          <p:cNvPicPr/>
          <p:nvPr/>
        </p:nvPicPr>
        <p:blipFill>
          <a:blip r:embed="rId1"/>
          <a:stretch/>
        </p:blipFill>
        <p:spPr>
          <a:xfrm>
            <a:off x="3257280" y="1058760"/>
            <a:ext cx="5835240" cy="256500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Outline</a:t>
            </a:r>
            <a:endParaRPr b="0" lang="en-IN" sz="1400" spc="-1" strike="noStrike">
              <a:solidFill>
                <a:srgbClr val="000000"/>
              </a:solidFill>
              <a:uFill>
                <a:solidFill>
                  <a:srgbClr val="ffffff"/>
                </a:solidFill>
              </a:uFill>
              <a:latin typeface="Arial"/>
            </a:endParaRPr>
          </a:p>
        </p:txBody>
      </p:sp>
      <p:sp>
        <p:nvSpPr>
          <p:cNvPr id="197" name="TextShape 2"/>
          <p:cNvSpPr txBox="1"/>
          <p:nvPr/>
        </p:nvSpPr>
        <p:spPr>
          <a:xfrm>
            <a:off x="471960" y="1919160"/>
            <a:ext cx="8221680" cy="2709720"/>
          </a:xfrm>
          <a:prstGeom prst="rect">
            <a:avLst/>
          </a:prstGeom>
          <a:noFill/>
          <a:ln>
            <a:noFill/>
          </a:ln>
        </p:spPr>
        <p:txBody>
          <a:bodyPr tIns="91440" bIns="91440"/>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Objective</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System Overview</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Feature Extractor</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Caption Generator</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Attention</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Experiment </a:t>
            </a:r>
            <a:endParaRPr b="0" lang="en-IN" sz="1400" spc="-1" strike="noStrike">
              <a:solidFill>
                <a:srgbClr val="000000"/>
              </a:solidFill>
              <a:uFill>
                <a:solidFill>
                  <a:srgbClr val="ffffff"/>
                </a:solidFill>
              </a:uFill>
              <a:latin typeface="Arial"/>
            </a:endParaRPr>
          </a:p>
          <a:p>
            <a:pPr lvl="1" marL="914400" indent="-317160">
              <a:lnSpc>
                <a:spcPct val="100000"/>
              </a:lnSpc>
              <a:buClr>
                <a:srgbClr val="737373"/>
              </a:buClr>
              <a:buFont typeface="Roboto"/>
              <a:buChar char="○"/>
            </a:pPr>
            <a:r>
              <a:rPr b="0" lang="en-IN" sz="1400" spc="-1" strike="noStrike">
                <a:solidFill>
                  <a:srgbClr val="737373"/>
                </a:solidFill>
                <a:uFill>
                  <a:solidFill>
                    <a:srgbClr val="ffffff"/>
                  </a:solidFill>
                </a:uFill>
                <a:latin typeface="Roboto"/>
                <a:ea typeface="Roboto"/>
              </a:rPr>
              <a:t>Dataset</a:t>
            </a:r>
            <a:endParaRPr b="0" lang="en-IN" sz="1400" spc="-1" strike="noStrike">
              <a:solidFill>
                <a:srgbClr val="000000"/>
              </a:solidFill>
              <a:uFill>
                <a:solidFill>
                  <a:srgbClr val="ffffff"/>
                </a:solidFill>
              </a:uFill>
              <a:latin typeface="Arial"/>
            </a:endParaRPr>
          </a:p>
          <a:p>
            <a:pPr lvl="1" marL="914400" indent="-317160">
              <a:lnSpc>
                <a:spcPct val="100000"/>
              </a:lnSpc>
              <a:buClr>
                <a:srgbClr val="737373"/>
              </a:buClr>
              <a:buFont typeface="Roboto"/>
              <a:buChar char="○"/>
            </a:pPr>
            <a:r>
              <a:rPr b="0" lang="en-IN" sz="1400" spc="-1" strike="noStrike">
                <a:solidFill>
                  <a:srgbClr val="737373"/>
                </a:solidFill>
                <a:uFill>
                  <a:solidFill>
                    <a:srgbClr val="ffffff"/>
                  </a:solidFill>
                </a:uFill>
                <a:latin typeface="Roboto"/>
                <a:ea typeface="Roboto"/>
              </a:rPr>
              <a:t>Results</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Conclusion</a:t>
            </a:r>
            <a:endParaRPr b="0" lang="en-IN" sz="1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471960" y="738720"/>
            <a:ext cx="8221680" cy="767520"/>
          </a:xfrm>
          <a:prstGeom prst="rect">
            <a:avLst/>
          </a:prstGeom>
          <a:noFill/>
          <a:ln>
            <a:noFill/>
          </a:ln>
        </p:spPr>
        <p:txBody>
          <a:bodyPr tIns="91440" bIns="91440" anchor="b"/>
          <a:p>
            <a:pPr algn="ctr">
              <a:lnSpc>
                <a:spcPct val="100000"/>
              </a:lnSpc>
            </a:pPr>
            <a:r>
              <a:rPr b="0" lang="en-IN" sz="3200" spc="-1" strike="noStrike">
                <a:solidFill>
                  <a:srgbClr val="ffffff"/>
                </a:solidFill>
                <a:uFill>
                  <a:solidFill>
                    <a:srgbClr val="ffffff"/>
                  </a:solidFill>
                </a:uFill>
                <a:latin typeface="Roboto"/>
                <a:ea typeface="Roboto"/>
              </a:rPr>
              <a:t>Output Visualisation</a:t>
            </a:r>
            <a:endParaRPr b="0" lang="en-IN" sz="1400" spc="-1" strike="noStrike">
              <a:solidFill>
                <a:srgbClr val="000000"/>
              </a:solidFill>
              <a:uFill>
                <a:solidFill>
                  <a:srgbClr val="ffffff"/>
                </a:solidFill>
              </a:uFill>
              <a:latin typeface="Arial"/>
            </a:endParaRPr>
          </a:p>
        </p:txBody>
      </p:sp>
      <p:pic>
        <p:nvPicPr>
          <p:cNvPr id="236" name="Shape 185" descr=""/>
          <p:cNvPicPr/>
          <p:nvPr/>
        </p:nvPicPr>
        <p:blipFill>
          <a:blip r:embed="rId1"/>
          <a:stretch/>
        </p:blipFill>
        <p:spPr>
          <a:xfrm>
            <a:off x="1596240" y="2050920"/>
            <a:ext cx="6168960" cy="257292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471960" y="738720"/>
            <a:ext cx="8221680" cy="767520"/>
          </a:xfrm>
          <a:prstGeom prst="rect">
            <a:avLst/>
          </a:prstGeom>
          <a:noFill/>
          <a:ln>
            <a:noFill/>
          </a:ln>
        </p:spPr>
        <p:txBody>
          <a:bodyPr tIns="91440" bIns="91440" anchor="b"/>
          <a:p>
            <a:pPr algn="ctr">
              <a:lnSpc>
                <a:spcPct val="100000"/>
              </a:lnSpc>
            </a:pPr>
            <a:r>
              <a:rPr b="0" lang="en-IN" sz="3200" spc="-1" strike="noStrike">
                <a:solidFill>
                  <a:srgbClr val="ffffff"/>
                </a:solidFill>
                <a:uFill>
                  <a:solidFill>
                    <a:srgbClr val="ffffff"/>
                  </a:solidFill>
                </a:uFill>
                <a:latin typeface="Roboto"/>
                <a:ea typeface="Roboto"/>
              </a:rPr>
              <a:t>Metrics Used</a:t>
            </a:r>
            <a:endParaRPr b="0" lang="en-IN" sz="1400" spc="-1" strike="noStrike">
              <a:solidFill>
                <a:srgbClr val="000000"/>
              </a:solidFill>
              <a:uFill>
                <a:solidFill>
                  <a:srgbClr val="ffffff"/>
                </a:solidFill>
              </a:uFill>
              <a:latin typeface="Arial"/>
            </a:endParaRPr>
          </a:p>
        </p:txBody>
      </p:sp>
      <p:sp>
        <p:nvSpPr>
          <p:cNvPr id="238" name="TextShape 2"/>
          <p:cNvSpPr txBox="1"/>
          <p:nvPr/>
        </p:nvSpPr>
        <p:spPr>
          <a:xfrm>
            <a:off x="471960" y="1919160"/>
            <a:ext cx="3999600" cy="2709720"/>
          </a:xfrm>
          <a:prstGeom prst="rect">
            <a:avLst/>
          </a:prstGeom>
          <a:noFill/>
          <a:ln>
            <a:noFill/>
          </a:ln>
        </p:spPr>
        <p:txBody>
          <a:bodyPr tIns="91440" bIns="91440"/>
          <a:p>
            <a:pPr>
              <a:lnSpc>
                <a:spcPct val="100000"/>
              </a:lnSpc>
            </a:pPr>
            <a:r>
              <a:rPr b="0" lang="en-IN" sz="1400" spc="-1" strike="noStrike">
                <a:solidFill>
                  <a:srgbClr val="000000"/>
                </a:solidFill>
                <a:uFill>
                  <a:solidFill>
                    <a:srgbClr val="ffffff"/>
                  </a:solidFill>
                </a:uFill>
                <a:latin typeface="Roboto"/>
                <a:ea typeface="Roboto"/>
              </a:rPr>
              <a:t>BLEU Score:</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000000"/>
                </a:solidFill>
                <a:uFill>
                  <a:solidFill>
                    <a:srgbClr val="ffffff"/>
                  </a:solidFill>
                </a:uFill>
                <a:latin typeface="Roboto"/>
                <a:ea typeface="Roboto"/>
              </a:rPr>
              <a:t>We first compute the n-gram matches sentence by sentence. Next, we add the clipped n-gram counts for all the candidate sentences and divide by the number of candidate n-grams in the test corpus to compute a modified precision score, pn, for the entire test corpus.</a:t>
            </a:r>
            <a:endParaRPr b="0" lang="en-IN" sz="1400" spc="-1" strike="noStrike">
              <a:solidFill>
                <a:srgbClr val="000000"/>
              </a:solidFill>
              <a:uFill>
                <a:solidFill>
                  <a:srgbClr val="ffffff"/>
                </a:solidFill>
              </a:uFill>
              <a:latin typeface="Arial"/>
            </a:endParaRPr>
          </a:p>
        </p:txBody>
      </p:sp>
      <p:sp>
        <p:nvSpPr>
          <p:cNvPr id="239" name="TextShape 3"/>
          <p:cNvSpPr txBox="1"/>
          <p:nvPr/>
        </p:nvSpPr>
        <p:spPr>
          <a:xfrm>
            <a:off x="4568400" y="1898280"/>
            <a:ext cx="3999600" cy="2709720"/>
          </a:xfrm>
          <a:prstGeom prst="rect">
            <a:avLst/>
          </a:prstGeom>
          <a:noFill/>
          <a:ln>
            <a:noFill/>
          </a:ln>
        </p:spPr>
        <p:txBody>
          <a:bodyPr tIns="91440" bIns="91440"/>
          <a:p>
            <a:pPr>
              <a:lnSpc>
                <a:spcPct val="115000"/>
              </a:lnSpc>
            </a:pPr>
            <a:r>
              <a:rPr b="0" lang="en-IN" sz="1400" spc="-1" strike="noStrike">
                <a:solidFill>
                  <a:srgbClr val="000000"/>
                </a:solidFill>
                <a:uFill>
                  <a:solidFill>
                    <a:srgbClr val="ffffff"/>
                  </a:solidFill>
                </a:uFill>
                <a:latin typeface="Roboto"/>
                <a:ea typeface="Roboto"/>
              </a:rPr>
              <a:t>METEOR( Metric for Evaluation of Translation with Explicit ORdering): It is metric for the evaluation of machine translation output. The metric is based on the harmonic mean of unigram precision and recall, with recall weighted higher than precision. </a:t>
            </a:r>
            <a:endParaRPr b="0" lang="en-IN" sz="1400" spc="-1" strike="noStrike">
              <a:solidFill>
                <a:srgbClr val="000000"/>
              </a:solidFill>
              <a:uFill>
                <a:solidFill>
                  <a:srgbClr val="ffffff"/>
                </a:solidFill>
              </a:uFill>
              <a:latin typeface="Arial"/>
            </a:endParaRPr>
          </a:p>
          <a:p>
            <a:pPr>
              <a:lnSpc>
                <a:spcPct val="115000"/>
              </a:lnSpc>
            </a:pPr>
            <a:r>
              <a:rPr b="0" lang="en-IN" sz="1400" spc="-1" strike="noStrike">
                <a:solidFill>
                  <a:srgbClr val="000000"/>
                </a:solidFill>
                <a:uFill>
                  <a:solidFill>
                    <a:srgbClr val="ffffff"/>
                  </a:solidFill>
                </a:uFill>
                <a:latin typeface="Roboto"/>
                <a:ea typeface="Roboto"/>
              </a:rPr>
              <a:t>The metric was designed to fix some of the problems found in the more popular BLUE metric, and also produce good correlation with human judgement at the sentence or segment level.</a:t>
            </a:r>
            <a:endParaRPr b="0" lang="en-IN" sz="14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226080" y="839520"/>
            <a:ext cx="2807640" cy="952920"/>
          </a:xfrm>
          <a:prstGeom prst="rect">
            <a:avLst/>
          </a:prstGeom>
          <a:noFill/>
          <a:ln>
            <a:noFill/>
          </a:ln>
        </p:spPr>
        <p:txBody>
          <a:bodyPr tIns="91440" bIns="91440" anchor="b"/>
          <a:p>
            <a:pPr>
              <a:lnSpc>
                <a:spcPct val="100000"/>
              </a:lnSpc>
            </a:pPr>
            <a:r>
              <a:rPr b="0" lang="en-IN" sz="3000" spc="-1" strike="noStrike">
                <a:solidFill>
                  <a:srgbClr val="ffffff"/>
                </a:solidFill>
                <a:uFill>
                  <a:solidFill>
                    <a:srgbClr val="ffffff"/>
                  </a:solidFill>
                </a:uFill>
                <a:latin typeface="Roboto"/>
                <a:ea typeface="Roboto"/>
              </a:rPr>
              <a:t>Results:</a:t>
            </a:r>
            <a:endParaRPr b="0" lang="en-IN" sz="1400" spc="-1" strike="noStrike">
              <a:solidFill>
                <a:srgbClr val="000000"/>
              </a:solidFill>
              <a:uFill>
                <a:solidFill>
                  <a:srgbClr val="ffffff"/>
                </a:solidFill>
              </a:uFill>
              <a:latin typeface="Arial"/>
            </a:endParaRPr>
          </a:p>
        </p:txBody>
      </p:sp>
      <p:graphicFrame>
        <p:nvGraphicFramePr>
          <p:cNvPr id="241" name="Table 2"/>
          <p:cNvGraphicFramePr/>
          <p:nvPr/>
        </p:nvGraphicFramePr>
        <p:xfrm>
          <a:off x="3421800" y="1465920"/>
          <a:ext cx="5486040" cy="2777760"/>
        </p:xfrm>
        <a:graphic>
          <a:graphicData uri="http://schemas.openxmlformats.org/drawingml/2006/table">
            <a:tbl>
              <a:tblPr/>
              <a:tblGrid>
                <a:gridCol w="1371240"/>
                <a:gridCol w="1371240"/>
                <a:gridCol w="1371240"/>
                <a:gridCol w="1372320"/>
              </a:tblGrid>
              <a:tr h="925920">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Metric</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CMU Research</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Google NIC</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Show Attend and Tell Model</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r h="925920">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BLEU</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0.666</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0.656</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r h="925920">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METEOR</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0.2041</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0" lang="en-IN" sz="1800" spc="-1" strike="noStrike">
                          <a:solidFill>
                            <a:srgbClr val="000000"/>
                          </a:solidFill>
                          <a:uFill>
                            <a:solidFill>
                              <a:srgbClr val="ffffff"/>
                            </a:solidFill>
                          </a:uFill>
                          <a:latin typeface="Arial"/>
                          <a:ea typeface="Arial"/>
                        </a:rPr>
                        <a:t>0.2156</a:t>
                      </a:r>
                      <a:endParaRPr b="0" lang="en-IN"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bl>
          </a:graphicData>
        </a:graphic>
      </p:graphicFrame>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471960" y="738720"/>
            <a:ext cx="8221680" cy="767520"/>
          </a:xfrm>
          <a:prstGeom prst="rect">
            <a:avLst/>
          </a:prstGeom>
          <a:noFill/>
          <a:ln>
            <a:noFill/>
          </a:ln>
        </p:spPr>
        <p:txBody>
          <a:bodyPr tIns="91440" bIns="91440" anchor="b"/>
          <a:p>
            <a:pPr algn="ctr">
              <a:lnSpc>
                <a:spcPct val="100000"/>
              </a:lnSpc>
            </a:pPr>
            <a:r>
              <a:rPr b="0" lang="en-IN" sz="3600" spc="-1" strike="noStrike">
                <a:solidFill>
                  <a:srgbClr val="ffffff"/>
                </a:solidFill>
                <a:uFill>
                  <a:solidFill>
                    <a:srgbClr val="ffffff"/>
                  </a:solidFill>
                </a:uFill>
                <a:latin typeface="Roboto"/>
                <a:ea typeface="Roboto"/>
              </a:rPr>
              <a:t>Conclusion</a:t>
            </a:r>
            <a:endParaRPr b="0" lang="en-IN" sz="1400" spc="-1" strike="noStrike">
              <a:solidFill>
                <a:srgbClr val="000000"/>
              </a:solidFill>
              <a:uFill>
                <a:solidFill>
                  <a:srgbClr val="ffffff"/>
                </a:solidFill>
              </a:uFill>
              <a:latin typeface="Arial"/>
            </a:endParaRPr>
          </a:p>
        </p:txBody>
      </p:sp>
      <p:sp>
        <p:nvSpPr>
          <p:cNvPr id="243" name="TextShape 2"/>
          <p:cNvSpPr txBox="1"/>
          <p:nvPr/>
        </p:nvSpPr>
        <p:spPr>
          <a:xfrm>
            <a:off x="471960" y="1919160"/>
            <a:ext cx="8152560" cy="2709720"/>
          </a:xfrm>
          <a:prstGeom prst="rect">
            <a:avLst/>
          </a:prstGeom>
          <a:noFill/>
          <a:ln>
            <a:noFill/>
          </a:ln>
        </p:spPr>
        <p:txBody>
          <a:bodyPr tIns="91440" bIns="91440"/>
          <a:p>
            <a:pPr marL="457200" indent="-380520">
              <a:lnSpc>
                <a:spcPct val="115000"/>
              </a:lnSpc>
              <a:buClr>
                <a:srgbClr val="737373"/>
              </a:buClr>
              <a:buFont typeface="Arial"/>
              <a:buChar char="●"/>
            </a:pPr>
            <a:r>
              <a:rPr b="0" lang="en-IN" sz="2400" spc="-1" strike="noStrike">
                <a:solidFill>
                  <a:srgbClr val="737373"/>
                </a:solidFill>
                <a:uFill>
                  <a:solidFill>
                    <a:srgbClr val="ffffff"/>
                  </a:solidFill>
                </a:uFill>
                <a:latin typeface="Arial"/>
                <a:ea typeface="Arial"/>
              </a:rPr>
              <a:t>The model through incorporation of attention models gives state of the art performance on different metrics.</a:t>
            </a:r>
            <a:endParaRPr b="0" lang="en-IN" sz="1400" spc="-1" strike="noStrike">
              <a:solidFill>
                <a:srgbClr val="000000"/>
              </a:solidFill>
              <a:uFill>
                <a:solidFill>
                  <a:srgbClr val="ffffff"/>
                </a:solidFill>
              </a:uFill>
              <a:latin typeface="Arial"/>
            </a:endParaRPr>
          </a:p>
          <a:p>
            <a:pPr marL="457200" indent="-380520">
              <a:lnSpc>
                <a:spcPct val="115000"/>
              </a:lnSpc>
              <a:buClr>
                <a:srgbClr val="737373"/>
              </a:buClr>
              <a:buFont typeface="Arial"/>
              <a:buChar char="●"/>
            </a:pPr>
            <a:r>
              <a:rPr b="0" lang="en-IN" sz="2400" spc="-1" strike="noStrike">
                <a:solidFill>
                  <a:srgbClr val="737373"/>
                </a:solidFill>
                <a:uFill>
                  <a:solidFill>
                    <a:srgbClr val="ffffff"/>
                  </a:solidFill>
                </a:uFill>
                <a:latin typeface="Arial"/>
                <a:ea typeface="Arial"/>
              </a:rPr>
              <a:t>The learned alignments correspond very well to human intuition. </a:t>
            </a:r>
            <a:endParaRPr b="0" lang="en-IN" sz="14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226080" y="357840"/>
            <a:ext cx="2807640" cy="952920"/>
          </a:xfrm>
          <a:prstGeom prst="rect">
            <a:avLst/>
          </a:prstGeom>
          <a:noFill/>
          <a:ln>
            <a:noFill/>
          </a:ln>
        </p:spPr>
        <p:txBody>
          <a:bodyPr tIns="91440" bIns="91440" anchor="b"/>
          <a:p>
            <a:pPr>
              <a:lnSpc>
                <a:spcPct val="100000"/>
              </a:lnSpc>
            </a:pPr>
            <a:r>
              <a:rPr b="0" lang="en-IN" sz="3000" spc="-1" strike="noStrike">
                <a:solidFill>
                  <a:srgbClr val="ffffff"/>
                </a:solidFill>
                <a:uFill>
                  <a:solidFill>
                    <a:srgbClr val="ffffff"/>
                  </a:solidFill>
                </a:uFill>
                <a:latin typeface="Roboto"/>
                <a:ea typeface="Roboto"/>
              </a:rPr>
              <a:t>Thanks!</a:t>
            </a:r>
            <a:endParaRPr b="0" lang="en-IN" sz="1400" spc="-1" strike="noStrike">
              <a:solidFill>
                <a:srgbClr val="000000"/>
              </a:solidFill>
              <a:uFill>
                <a:solidFill>
                  <a:srgbClr val="ffffff"/>
                </a:solidFill>
              </a:uFill>
              <a:latin typeface="Arial"/>
            </a:endParaRPr>
          </a:p>
        </p:txBody>
      </p:sp>
      <p:sp>
        <p:nvSpPr>
          <p:cNvPr id="245" name="TextShape 2"/>
          <p:cNvSpPr txBox="1"/>
          <p:nvPr/>
        </p:nvSpPr>
        <p:spPr>
          <a:xfrm>
            <a:off x="226080" y="1465920"/>
            <a:ext cx="2807640" cy="3163320"/>
          </a:xfrm>
          <a:prstGeom prst="rect">
            <a:avLst/>
          </a:prstGeom>
          <a:noFill/>
          <a:ln>
            <a:noFill/>
          </a:ln>
        </p:spPr>
        <p:txBody>
          <a:bodyPr tIns="91440" bIns="91440"/>
          <a:p>
            <a:pPr>
              <a:lnSpc>
                <a:spcPct val="100000"/>
              </a:lnSpc>
            </a:pPr>
            <a:r>
              <a:rPr b="0" lang="en-IN" sz="1400" spc="-1" strike="noStrike">
                <a:solidFill>
                  <a:srgbClr val="ffffff"/>
                </a:solidFill>
                <a:uFill>
                  <a:solidFill>
                    <a:srgbClr val="ffffff"/>
                  </a:solidFill>
                </a:uFill>
                <a:latin typeface="Roboto"/>
                <a:ea typeface="Roboto"/>
              </a:rPr>
              <a:t>Rakshit Pathak</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14EC10041</a:t>
            </a:r>
            <a:endParaRPr b="0" lang="en-IN" sz="1400" spc="-1" strike="noStrike">
              <a:solidFill>
                <a:srgbClr val="000000"/>
              </a:solidFill>
              <a:uFill>
                <a:solidFill>
                  <a:srgbClr val="ffffff"/>
                </a:solidFill>
              </a:uFill>
              <a:latin typeface="Arial"/>
            </a:endParaRPr>
          </a:p>
          <a:p>
            <a:pPr>
              <a:lnSpc>
                <a:spcPct val="100000"/>
              </a:lnSpc>
            </a:pP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Shashwat Mishra</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14EC35018</a:t>
            </a:r>
            <a:endParaRPr b="0" lang="en-IN" sz="1400" spc="-1" strike="noStrike">
              <a:solidFill>
                <a:srgbClr val="000000"/>
              </a:solidFill>
              <a:uFill>
                <a:solidFill>
                  <a:srgbClr val="ffffff"/>
                </a:solidFill>
              </a:uFill>
              <a:latin typeface="Arial"/>
            </a:endParaRPr>
          </a:p>
          <a:p>
            <a:pPr>
              <a:lnSpc>
                <a:spcPct val="100000"/>
              </a:lnSpc>
            </a:pP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Arnab Mondal</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14EC35031</a:t>
            </a:r>
            <a:endParaRPr b="0" lang="en-IN" sz="1400" spc="-1" strike="noStrike">
              <a:solidFill>
                <a:srgbClr val="000000"/>
              </a:solidFill>
              <a:uFill>
                <a:solidFill>
                  <a:srgbClr val="ffffff"/>
                </a:solidFill>
              </a:uFill>
              <a:latin typeface="Arial"/>
            </a:endParaRPr>
          </a:p>
          <a:p>
            <a:pPr>
              <a:lnSpc>
                <a:spcPct val="100000"/>
              </a:lnSpc>
            </a:pPr>
            <a:r>
              <a:rPr b="0" lang="en-IN" sz="1400" spc="-1" strike="noStrike">
                <a:solidFill>
                  <a:srgbClr val="ffffff"/>
                </a:solidFill>
                <a:uFill>
                  <a:solidFill>
                    <a:srgbClr val="ffffff"/>
                  </a:solidFill>
                </a:uFill>
                <a:latin typeface="Roboto"/>
                <a:ea typeface="Roboto"/>
              </a:rPr>
              <a:t> </a:t>
            </a:r>
            <a:endParaRPr b="0" lang="en-IN" sz="1400" spc="-1" strike="noStrike">
              <a:solidFill>
                <a:srgbClr val="000000"/>
              </a:solidFill>
              <a:uFill>
                <a:solidFill>
                  <a:srgbClr val="ffffff"/>
                </a:solidFill>
              </a:uFill>
              <a:latin typeface="Arial"/>
            </a:endParaRPr>
          </a:p>
        </p:txBody>
      </p:sp>
      <p:pic>
        <p:nvPicPr>
          <p:cNvPr id="246" name="Shape 211" descr=""/>
          <p:cNvPicPr/>
          <p:nvPr/>
        </p:nvPicPr>
        <p:blipFill>
          <a:blip r:embed="rId1"/>
          <a:srcRect l="19068" t="9" r="4853" b="0"/>
          <a:stretch/>
        </p:blipFill>
        <p:spPr>
          <a:xfrm>
            <a:off x="3274560" y="0"/>
            <a:ext cx="5869080" cy="5143320"/>
          </a:xfrm>
          <a:prstGeom prst="rect">
            <a:avLst/>
          </a:prstGeom>
          <a:ln>
            <a:noFill/>
          </a:ln>
        </p:spPr>
      </p:pic>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Objective</a:t>
            </a:r>
            <a:endParaRPr b="0" lang="en-IN" sz="1400" spc="-1" strike="noStrike">
              <a:solidFill>
                <a:srgbClr val="000000"/>
              </a:solidFill>
              <a:uFill>
                <a:solidFill>
                  <a:srgbClr val="ffffff"/>
                </a:solidFill>
              </a:uFill>
              <a:latin typeface="Arial"/>
            </a:endParaRPr>
          </a:p>
        </p:txBody>
      </p:sp>
      <p:sp>
        <p:nvSpPr>
          <p:cNvPr id="199" name="TextShape 2"/>
          <p:cNvSpPr txBox="1"/>
          <p:nvPr/>
        </p:nvSpPr>
        <p:spPr>
          <a:xfrm>
            <a:off x="471960" y="1919160"/>
            <a:ext cx="8221680" cy="2709720"/>
          </a:xfrm>
          <a:prstGeom prst="rect">
            <a:avLst/>
          </a:prstGeom>
          <a:noFill/>
          <a:ln>
            <a:noFill/>
          </a:ln>
        </p:spPr>
        <p:txBody>
          <a:bodyPr tIns="91440" bIns="91440"/>
          <a:p>
            <a:pPr>
              <a:lnSpc>
                <a:spcPct val="100000"/>
              </a:lnSpc>
            </a:pPr>
            <a:r>
              <a:rPr b="0" lang="en-IN" sz="2400" spc="-1" strike="noStrike">
                <a:solidFill>
                  <a:srgbClr val="737373"/>
                </a:solidFill>
                <a:uFill>
                  <a:solidFill>
                    <a:srgbClr val="ffffff"/>
                  </a:solidFill>
                </a:uFill>
                <a:latin typeface="Roboto"/>
                <a:ea typeface="Roboto"/>
              </a:rPr>
              <a:t>Image captioning and its applications (image text embeddings)</a:t>
            </a:r>
            <a:r>
              <a:rPr b="0" lang="en-IN" sz="2400" spc="-1" strike="noStrike">
                <a:solidFill>
                  <a:srgbClr val="737373"/>
                </a:solidFill>
                <a:uFill>
                  <a:solidFill>
                    <a:srgbClr val="ffffff"/>
                  </a:solidFill>
                </a:uFill>
                <a:latin typeface="Roboto"/>
                <a:ea typeface="Roboto"/>
              </a:rPr>
              <a:t>	</a:t>
            </a:r>
            <a:r>
              <a:rPr b="0" lang="en-IN" sz="2400" spc="-1" strike="noStrike">
                <a:solidFill>
                  <a:srgbClr val="737373"/>
                </a:solidFill>
                <a:uFill>
                  <a:solidFill>
                    <a:srgbClr val="ffffff"/>
                  </a:solidFill>
                </a:uFill>
                <a:latin typeface="Roboto"/>
                <a:ea typeface="Roboto"/>
              </a:rPr>
              <a:t>We will explore different end-to-end trainable models, for generating Image captions.</a:t>
            </a:r>
            <a:endParaRPr b="0" lang="en-IN" sz="14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460800" y="2065320"/>
            <a:ext cx="8221680" cy="1012320"/>
          </a:xfrm>
          <a:prstGeom prst="rect">
            <a:avLst/>
          </a:prstGeom>
          <a:noFill/>
          <a:ln>
            <a:noFill/>
          </a:ln>
        </p:spPr>
        <p:txBody>
          <a:bodyPr tIns="91440" bIns="91440" anchor="ctr"/>
          <a:p>
            <a:pPr>
              <a:lnSpc>
                <a:spcPct val="100000"/>
              </a:lnSpc>
            </a:pPr>
            <a:r>
              <a:rPr b="0" lang="en-IN" sz="4200" spc="-1" strike="noStrike">
                <a:solidFill>
                  <a:srgbClr val="ffffff"/>
                </a:solidFill>
                <a:uFill>
                  <a:solidFill>
                    <a:srgbClr val="ffffff"/>
                  </a:solidFill>
                </a:uFill>
                <a:latin typeface="Roboto"/>
                <a:ea typeface="Roboto"/>
              </a:rPr>
              <a:t>System Overview</a:t>
            </a:r>
            <a:endParaRPr b="0" lang="en-IN" sz="14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Architectural Overview</a:t>
            </a:r>
            <a:endParaRPr b="0" lang="en-IN" sz="1400" spc="-1" strike="noStrike">
              <a:solidFill>
                <a:srgbClr val="000000"/>
              </a:solidFill>
              <a:uFill>
                <a:solidFill>
                  <a:srgbClr val="ffffff"/>
                </a:solidFill>
              </a:uFill>
              <a:latin typeface="Arial"/>
            </a:endParaRPr>
          </a:p>
        </p:txBody>
      </p:sp>
      <p:sp>
        <p:nvSpPr>
          <p:cNvPr id="202" name="TextShape 2"/>
          <p:cNvSpPr txBox="1"/>
          <p:nvPr/>
        </p:nvSpPr>
        <p:spPr>
          <a:xfrm>
            <a:off x="10800" y="2111760"/>
            <a:ext cx="9143640" cy="2634120"/>
          </a:xfrm>
          <a:prstGeom prst="rect">
            <a:avLst/>
          </a:prstGeom>
          <a:noFill/>
          <a:ln>
            <a:noFill/>
          </a:ln>
        </p:spPr>
        <p:txBody>
          <a:bodyPr tIns="91440" bIns="91440"/>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The system automatically generates captions for image using aspects of machine translation and object detection.</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We have used an attention based model for caption generation.</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The model generates captions at a word by word basis.</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First stage, the encoder generates feature vectors for sub portions of image.</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The RNN focuses on specific portion of image with use of attention weighted feature vectors which depend on previously generated captions and hidden state.</a:t>
            </a:r>
            <a:endParaRPr b="0" lang="en-IN" sz="14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Architecture Overview</a:t>
            </a:r>
            <a:endParaRPr b="0" lang="en-IN" sz="1400" spc="-1" strike="noStrike">
              <a:solidFill>
                <a:srgbClr val="000000"/>
              </a:solidFill>
              <a:uFill>
                <a:solidFill>
                  <a:srgbClr val="ffffff"/>
                </a:solidFill>
              </a:uFill>
              <a:latin typeface="Arial"/>
            </a:endParaRPr>
          </a:p>
        </p:txBody>
      </p:sp>
      <p:pic>
        <p:nvPicPr>
          <p:cNvPr id="204" name="Shape 97" descr=""/>
          <p:cNvPicPr/>
          <p:nvPr/>
        </p:nvPicPr>
        <p:blipFill>
          <a:blip r:embed="rId1"/>
          <a:stretch/>
        </p:blipFill>
        <p:spPr>
          <a:xfrm>
            <a:off x="798480" y="1811160"/>
            <a:ext cx="7546680" cy="333180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60800" y="2065320"/>
            <a:ext cx="8221680" cy="1012320"/>
          </a:xfrm>
          <a:prstGeom prst="rect">
            <a:avLst/>
          </a:prstGeom>
          <a:noFill/>
          <a:ln>
            <a:noFill/>
          </a:ln>
        </p:spPr>
        <p:txBody>
          <a:bodyPr tIns="91440" bIns="91440" anchor="ctr"/>
          <a:p>
            <a:pPr>
              <a:lnSpc>
                <a:spcPct val="100000"/>
              </a:lnSpc>
            </a:pPr>
            <a:r>
              <a:rPr b="0" lang="en-IN" sz="4200" spc="-1" strike="noStrike">
                <a:solidFill>
                  <a:srgbClr val="ffffff"/>
                </a:solidFill>
                <a:uFill>
                  <a:solidFill>
                    <a:srgbClr val="ffffff"/>
                  </a:solidFill>
                </a:uFill>
                <a:latin typeface="Roboto"/>
                <a:ea typeface="Roboto"/>
              </a:rPr>
              <a:t>                </a:t>
            </a:r>
            <a:r>
              <a:rPr b="0" lang="en-IN" sz="4200" spc="-1" strike="noStrike">
                <a:solidFill>
                  <a:srgbClr val="ffffff"/>
                </a:solidFill>
                <a:uFill>
                  <a:solidFill>
                    <a:srgbClr val="ffffff"/>
                  </a:solidFill>
                </a:uFill>
                <a:latin typeface="Roboto"/>
                <a:ea typeface="Roboto"/>
              </a:rPr>
              <a:t>Feature Extractor</a:t>
            </a:r>
            <a:endParaRPr b="0" lang="en-IN" sz="14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Convolutional Neural Network</a:t>
            </a:r>
            <a:endParaRPr b="0" lang="en-IN" sz="1400" spc="-1" strike="noStrike">
              <a:solidFill>
                <a:srgbClr val="000000"/>
              </a:solidFill>
              <a:uFill>
                <a:solidFill>
                  <a:srgbClr val="ffffff"/>
                </a:solidFill>
              </a:uFill>
              <a:latin typeface="Arial"/>
            </a:endParaRPr>
          </a:p>
        </p:txBody>
      </p:sp>
      <p:sp>
        <p:nvSpPr>
          <p:cNvPr id="207" name="TextShape 2"/>
          <p:cNvSpPr txBox="1"/>
          <p:nvPr/>
        </p:nvSpPr>
        <p:spPr>
          <a:xfrm>
            <a:off x="460800" y="1726200"/>
            <a:ext cx="8221680" cy="2709720"/>
          </a:xfrm>
          <a:prstGeom prst="rect">
            <a:avLst/>
          </a:prstGeom>
          <a:noFill/>
          <a:ln>
            <a:noFill/>
          </a:ln>
        </p:spPr>
        <p:txBody>
          <a:bodyPr tIns="91440" bIns="91440"/>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Feature Extractor extracts features from the 224x224x3 image to give as input to the RNN</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CNN is used as the encoder, it gives 196 vectors of 512-dimension </a:t>
            </a:r>
            <a:r>
              <a:rPr b="0" i="1" lang="en-IN" sz="1800" spc="-1" strike="noStrike">
                <a:solidFill>
                  <a:srgbClr val="737373"/>
                </a:solidFill>
                <a:uFill>
                  <a:solidFill>
                    <a:srgbClr val="ffffff"/>
                  </a:solidFill>
                </a:uFill>
                <a:latin typeface="Roboto"/>
                <a:ea typeface="Roboto"/>
              </a:rPr>
              <a:t>                           a = { a</a:t>
            </a:r>
            <a:r>
              <a:rPr b="0" i="1" lang="en-IN" sz="1800" spc="-1" strike="noStrike" baseline="-25000">
                <a:solidFill>
                  <a:srgbClr val="737373"/>
                </a:solidFill>
                <a:uFill>
                  <a:solidFill>
                    <a:srgbClr val="ffffff"/>
                  </a:solidFill>
                </a:uFill>
                <a:latin typeface="Roboto"/>
                <a:ea typeface="Roboto"/>
              </a:rPr>
              <a:t>1</a:t>
            </a:r>
            <a:r>
              <a:rPr b="0" i="1" lang="en-IN" sz="1800" spc="-1" strike="noStrike">
                <a:solidFill>
                  <a:srgbClr val="737373"/>
                </a:solidFill>
                <a:uFill>
                  <a:solidFill>
                    <a:srgbClr val="ffffff"/>
                  </a:solidFill>
                </a:uFill>
                <a:latin typeface="Roboto"/>
                <a:ea typeface="Roboto"/>
              </a:rPr>
              <a:t> , a</a:t>
            </a:r>
            <a:r>
              <a:rPr b="0" i="1" lang="en-IN" sz="1800" spc="-1" strike="noStrike" baseline="-25000">
                <a:solidFill>
                  <a:srgbClr val="737373"/>
                </a:solidFill>
                <a:uFill>
                  <a:solidFill>
                    <a:srgbClr val="ffffff"/>
                  </a:solidFill>
                </a:uFill>
                <a:latin typeface="Roboto"/>
                <a:ea typeface="Roboto"/>
              </a:rPr>
              <a:t>2</a:t>
            </a:r>
            <a:r>
              <a:rPr b="0" i="1" lang="en-IN" sz="1800" spc="-1" strike="noStrike">
                <a:solidFill>
                  <a:srgbClr val="737373"/>
                </a:solidFill>
                <a:uFill>
                  <a:solidFill>
                    <a:srgbClr val="ffffff"/>
                  </a:solidFill>
                </a:uFill>
                <a:latin typeface="Roboto"/>
                <a:ea typeface="Roboto"/>
              </a:rPr>
              <a:t>, … a</a:t>
            </a:r>
            <a:r>
              <a:rPr b="0" i="1" lang="en-IN" sz="1800" spc="-1" strike="noStrike" baseline="-25000">
                <a:solidFill>
                  <a:srgbClr val="737373"/>
                </a:solidFill>
                <a:uFill>
                  <a:solidFill>
                    <a:srgbClr val="ffffff"/>
                  </a:solidFill>
                </a:uFill>
                <a:latin typeface="Roboto"/>
                <a:ea typeface="Roboto"/>
              </a:rPr>
              <a:t>196</a:t>
            </a:r>
            <a:r>
              <a:rPr b="0" i="1" lang="en-IN" sz="1800" spc="-1" strike="noStrike">
                <a:solidFill>
                  <a:srgbClr val="737373"/>
                </a:solidFill>
                <a:uFill>
                  <a:solidFill>
                    <a:srgbClr val="ffffff"/>
                  </a:solidFill>
                </a:uFill>
                <a:latin typeface="Roboto"/>
                <a:ea typeface="Roboto"/>
              </a:rPr>
              <a:t>} , a</a:t>
            </a:r>
            <a:r>
              <a:rPr b="0" i="1" lang="en-IN" sz="1800" spc="-1" strike="noStrike" baseline="-25000">
                <a:solidFill>
                  <a:srgbClr val="737373"/>
                </a:solidFill>
                <a:uFill>
                  <a:solidFill>
                    <a:srgbClr val="ffffff"/>
                  </a:solidFill>
                </a:uFill>
                <a:latin typeface="Roboto"/>
                <a:ea typeface="Roboto"/>
              </a:rPr>
              <a:t>i</a:t>
            </a:r>
            <a:r>
              <a:rPr b="0" i="1" lang="en-IN" sz="1800" spc="-1" strike="noStrike">
                <a:solidFill>
                  <a:srgbClr val="737373"/>
                </a:solidFill>
                <a:uFill>
                  <a:solidFill>
                    <a:srgbClr val="ffffff"/>
                  </a:solidFill>
                </a:uFill>
                <a:latin typeface="Roboto"/>
                <a:ea typeface="Roboto"/>
              </a:rPr>
              <a:t> ϵ R</a:t>
            </a:r>
            <a:r>
              <a:rPr b="0" i="1" lang="en-IN" sz="1800" spc="-1" strike="noStrike" baseline="30000">
                <a:solidFill>
                  <a:srgbClr val="737373"/>
                </a:solidFill>
                <a:uFill>
                  <a:solidFill>
                    <a:srgbClr val="ffffff"/>
                  </a:solidFill>
                </a:uFill>
                <a:latin typeface="Roboto"/>
                <a:ea typeface="Roboto"/>
              </a:rPr>
              <a:t>512</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Each vector corresponds to a seperate part of the 2-D image</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Previous works represent images as a single feature vector from the top layer of a CNN</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We extract features from a lower convolutional layer instead of fully connected layer</a:t>
            </a:r>
            <a:endParaRPr b="0" lang="en-IN" sz="1400" spc="-1" strike="noStrike">
              <a:solidFill>
                <a:srgbClr val="000000"/>
              </a:solidFill>
              <a:uFill>
                <a:solidFill>
                  <a:srgbClr val="ffffff"/>
                </a:solidFill>
              </a:uFill>
              <a:latin typeface="Arial"/>
            </a:endParaRPr>
          </a:p>
          <a:p>
            <a:pPr marL="457200" indent="-342720">
              <a:lnSpc>
                <a:spcPct val="100000"/>
              </a:lnSpc>
              <a:buClr>
                <a:srgbClr val="737373"/>
              </a:buClr>
              <a:buFont typeface="Roboto"/>
              <a:buChar char="●"/>
            </a:pPr>
            <a:r>
              <a:rPr b="0" lang="en-IN" sz="1800" spc="-1" strike="noStrike">
                <a:solidFill>
                  <a:srgbClr val="737373"/>
                </a:solidFill>
                <a:uFill>
                  <a:solidFill>
                    <a:srgbClr val="ffffff"/>
                  </a:solidFill>
                </a:uFill>
                <a:latin typeface="Roboto"/>
                <a:ea typeface="Roboto"/>
              </a:rPr>
              <a:t>This allows the decoder to selectively focus on certain parts of an image</a:t>
            </a:r>
            <a:endParaRPr b="0" lang="en-IN" sz="14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71960" y="738720"/>
            <a:ext cx="8221680" cy="767520"/>
          </a:xfrm>
          <a:prstGeom prst="rect">
            <a:avLst/>
          </a:prstGeom>
          <a:noFill/>
          <a:ln>
            <a:noFill/>
          </a:ln>
        </p:spPr>
        <p:txBody>
          <a:bodyPr tIns="91440" bIns="91440" anchor="b"/>
          <a:p>
            <a:pPr>
              <a:lnSpc>
                <a:spcPct val="100000"/>
              </a:lnSpc>
            </a:pPr>
            <a:r>
              <a:rPr b="0" lang="en-IN" sz="3200" spc="-1" strike="noStrike">
                <a:solidFill>
                  <a:srgbClr val="ffffff"/>
                </a:solidFill>
                <a:uFill>
                  <a:solidFill>
                    <a:srgbClr val="ffffff"/>
                  </a:solidFill>
                </a:uFill>
                <a:latin typeface="Roboto"/>
                <a:ea typeface="Roboto"/>
              </a:rPr>
              <a:t>VGGNET 19</a:t>
            </a:r>
            <a:endParaRPr b="0" lang="en-IN" sz="1400" spc="-1" strike="noStrike">
              <a:solidFill>
                <a:srgbClr val="000000"/>
              </a:solidFill>
              <a:uFill>
                <a:solidFill>
                  <a:srgbClr val="ffffff"/>
                </a:solidFill>
              </a:uFill>
              <a:latin typeface="Arial"/>
            </a:endParaRPr>
          </a:p>
        </p:txBody>
      </p:sp>
      <p:pic>
        <p:nvPicPr>
          <p:cNvPr id="209" name="Shape 114" descr=""/>
          <p:cNvPicPr/>
          <p:nvPr/>
        </p:nvPicPr>
        <p:blipFill>
          <a:blip r:embed="rId1"/>
          <a:stretch/>
        </p:blipFill>
        <p:spPr>
          <a:xfrm>
            <a:off x="152280" y="1731240"/>
            <a:ext cx="8541360" cy="33318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2018-04-14T13:12:36Z</dcterms:modified>
  <cp:revision>3</cp:revision>
  <dc:subject/>
  <dc:title/>
</cp:coreProperties>
</file>